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56" r:id="rId2"/>
    <p:sldId id="257" r:id="rId3"/>
    <p:sldId id="310" r:id="rId4"/>
    <p:sldId id="258" r:id="rId5"/>
    <p:sldId id="259" r:id="rId6"/>
    <p:sldId id="261" r:id="rId7"/>
    <p:sldId id="260" r:id="rId8"/>
    <p:sldId id="263" r:id="rId9"/>
    <p:sldId id="311" r:id="rId10"/>
    <p:sldId id="264" r:id="rId11"/>
    <p:sldId id="309" r:id="rId12"/>
    <p:sldId id="265" r:id="rId13"/>
    <p:sldId id="266" r:id="rId14"/>
    <p:sldId id="313" r:id="rId15"/>
    <p:sldId id="267" r:id="rId16"/>
    <p:sldId id="314" r:id="rId17"/>
    <p:sldId id="315" r:id="rId18"/>
    <p:sldId id="316" r:id="rId19"/>
    <p:sldId id="317" r:id="rId20"/>
    <p:sldId id="319" r:id="rId21"/>
    <p:sldId id="320" r:id="rId22"/>
    <p:sldId id="321" r:id="rId23"/>
    <p:sldId id="318" r:id="rId24"/>
    <p:sldId id="322" r:id="rId25"/>
    <p:sldId id="323" r:id="rId26"/>
    <p:sldId id="324" r:id="rId27"/>
    <p:sldId id="325" r:id="rId28"/>
    <p:sldId id="326" r:id="rId29"/>
    <p:sldId id="327" r:id="rId30"/>
    <p:sldId id="32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E6EEF0"/>
    <a:srgbClr val="7F7F7F"/>
    <a:srgbClr val="ACD7CA"/>
    <a:srgbClr val="3494BA"/>
    <a:srgbClr val="7A8C8E"/>
    <a:srgbClr val="D1E7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95"/>
    <p:restoredTop sz="74301"/>
  </p:normalViewPr>
  <p:slideViewPr>
    <p:cSldViewPr snapToGrid="0" snapToObjects="1">
      <p:cViewPr varScale="1">
        <p:scale>
          <a:sx n="81" d="100"/>
          <a:sy n="81" d="100"/>
        </p:scale>
        <p:origin x="1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1DBD6-E95B-457F-88A6-98E51C4CF9F9}"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2D8D3FE7-5E0F-4DC6-B282-A09271B23735}">
      <dgm:prSet/>
      <dgm:spPr/>
      <dgm:t>
        <a:bodyPr/>
        <a:lstStyle/>
        <a:p>
          <a:r>
            <a:rPr lang="en-US" dirty="0"/>
            <a:t>R and Data Science</a:t>
          </a:r>
        </a:p>
      </dgm:t>
    </dgm:pt>
    <dgm:pt modelId="{FE1B263D-39C1-4F39-AC7A-EC41BAF568AD}" type="parTrans" cxnId="{D20B3CED-5BA1-4340-B13B-A02FBF036D65}">
      <dgm:prSet/>
      <dgm:spPr/>
      <dgm:t>
        <a:bodyPr/>
        <a:lstStyle/>
        <a:p>
          <a:endParaRPr lang="en-US"/>
        </a:p>
      </dgm:t>
    </dgm:pt>
    <dgm:pt modelId="{BB773331-8050-4AFA-AF27-25957A6DB106}" type="sibTrans" cxnId="{D20B3CED-5BA1-4340-B13B-A02FBF036D65}">
      <dgm:prSet/>
      <dgm:spPr/>
      <dgm:t>
        <a:bodyPr/>
        <a:lstStyle/>
        <a:p>
          <a:endParaRPr lang="en-US"/>
        </a:p>
      </dgm:t>
    </dgm:pt>
    <dgm:pt modelId="{14A4ABF2-7005-4A28-8887-F4F00373F333}">
      <dgm:prSet/>
      <dgm:spPr/>
      <dgm:t>
        <a:bodyPr/>
        <a:lstStyle/>
        <a:p>
          <a:r>
            <a:rPr lang="en-US"/>
            <a:t>Quick Start Guide</a:t>
          </a:r>
        </a:p>
      </dgm:t>
    </dgm:pt>
    <dgm:pt modelId="{2B1492BA-2FD7-481F-AD28-427BC5624D61}" type="parTrans" cxnId="{1D37F7CF-607B-4D66-AAB3-5EB4FE0F11B0}">
      <dgm:prSet/>
      <dgm:spPr/>
      <dgm:t>
        <a:bodyPr/>
        <a:lstStyle/>
        <a:p>
          <a:endParaRPr lang="en-US"/>
        </a:p>
      </dgm:t>
    </dgm:pt>
    <dgm:pt modelId="{BDF1C422-EC6B-410A-AD9B-F1332F3307C8}" type="sibTrans" cxnId="{1D37F7CF-607B-4D66-AAB3-5EB4FE0F11B0}">
      <dgm:prSet/>
      <dgm:spPr/>
      <dgm:t>
        <a:bodyPr/>
        <a:lstStyle/>
        <a:p>
          <a:endParaRPr lang="en-US"/>
        </a:p>
      </dgm:t>
    </dgm:pt>
    <dgm:pt modelId="{85E11050-F267-4C57-9CB9-C2681D4A6440}">
      <dgm:prSet/>
      <dgm:spPr/>
      <dgm:t>
        <a:bodyPr/>
        <a:lstStyle/>
        <a:p>
          <a:r>
            <a:rPr lang="en-US"/>
            <a:t>ImpoRtant Topics</a:t>
          </a:r>
        </a:p>
      </dgm:t>
    </dgm:pt>
    <dgm:pt modelId="{0B1582C8-5449-4313-A28F-C667E8A3889F}" type="parTrans" cxnId="{1BA2EDDB-D9A3-42F1-8797-514A0F3756C2}">
      <dgm:prSet/>
      <dgm:spPr/>
      <dgm:t>
        <a:bodyPr/>
        <a:lstStyle/>
        <a:p>
          <a:endParaRPr lang="en-US"/>
        </a:p>
      </dgm:t>
    </dgm:pt>
    <dgm:pt modelId="{99BF1393-EACD-4144-B740-01182C6E66E9}" type="sibTrans" cxnId="{1BA2EDDB-D9A3-42F1-8797-514A0F3756C2}">
      <dgm:prSet/>
      <dgm:spPr/>
      <dgm:t>
        <a:bodyPr/>
        <a:lstStyle/>
        <a:p>
          <a:endParaRPr lang="en-US"/>
        </a:p>
      </dgm:t>
    </dgm:pt>
    <dgm:pt modelId="{518F1608-DBC1-6448-B3EE-B6DA26A5E651}" type="pres">
      <dgm:prSet presAssocID="{72F1DBD6-E95B-457F-88A6-98E51C4CF9F9}" presName="hierChild1" presStyleCnt="0">
        <dgm:presLayoutVars>
          <dgm:chPref val="1"/>
          <dgm:dir/>
          <dgm:animOne val="branch"/>
          <dgm:animLvl val="lvl"/>
          <dgm:resizeHandles/>
        </dgm:presLayoutVars>
      </dgm:prSet>
      <dgm:spPr/>
    </dgm:pt>
    <dgm:pt modelId="{79116131-14D8-0343-9DA3-8933A23C2A0D}" type="pres">
      <dgm:prSet presAssocID="{2D8D3FE7-5E0F-4DC6-B282-A09271B23735}" presName="hierRoot1" presStyleCnt="0"/>
      <dgm:spPr/>
    </dgm:pt>
    <dgm:pt modelId="{1B0B0ACA-4072-2F4D-9FC0-F432EAB66514}" type="pres">
      <dgm:prSet presAssocID="{2D8D3FE7-5E0F-4DC6-B282-A09271B23735}" presName="composite" presStyleCnt="0"/>
      <dgm:spPr/>
    </dgm:pt>
    <dgm:pt modelId="{E2E232C7-4098-C048-9F40-289D0F34C299}" type="pres">
      <dgm:prSet presAssocID="{2D8D3FE7-5E0F-4DC6-B282-A09271B23735}" presName="background" presStyleLbl="node0" presStyleIdx="0" presStyleCnt="3"/>
      <dgm:spPr/>
    </dgm:pt>
    <dgm:pt modelId="{A93CF356-30C7-474E-9B37-17297A9B5AA2}" type="pres">
      <dgm:prSet presAssocID="{2D8D3FE7-5E0F-4DC6-B282-A09271B23735}" presName="text" presStyleLbl="fgAcc0" presStyleIdx="0" presStyleCnt="3">
        <dgm:presLayoutVars>
          <dgm:chPref val="3"/>
        </dgm:presLayoutVars>
      </dgm:prSet>
      <dgm:spPr/>
    </dgm:pt>
    <dgm:pt modelId="{B48F424C-AF13-0D40-8C57-A8816C4D1558}" type="pres">
      <dgm:prSet presAssocID="{2D8D3FE7-5E0F-4DC6-B282-A09271B23735}" presName="hierChild2" presStyleCnt="0"/>
      <dgm:spPr/>
    </dgm:pt>
    <dgm:pt modelId="{FAD390CB-0DE0-694E-9659-13FBCE47745D}" type="pres">
      <dgm:prSet presAssocID="{14A4ABF2-7005-4A28-8887-F4F00373F333}" presName="hierRoot1" presStyleCnt="0"/>
      <dgm:spPr/>
    </dgm:pt>
    <dgm:pt modelId="{F3437100-78FD-2B4F-829E-AD3F03E119B7}" type="pres">
      <dgm:prSet presAssocID="{14A4ABF2-7005-4A28-8887-F4F00373F333}" presName="composite" presStyleCnt="0"/>
      <dgm:spPr/>
    </dgm:pt>
    <dgm:pt modelId="{274319B1-328C-E84A-AFEC-ED4C6746B042}" type="pres">
      <dgm:prSet presAssocID="{14A4ABF2-7005-4A28-8887-F4F00373F333}" presName="background" presStyleLbl="node0" presStyleIdx="1" presStyleCnt="3"/>
      <dgm:spPr/>
    </dgm:pt>
    <dgm:pt modelId="{05550B9E-E034-3D49-B966-579CB2C5561C}" type="pres">
      <dgm:prSet presAssocID="{14A4ABF2-7005-4A28-8887-F4F00373F333}" presName="text" presStyleLbl="fgAcc0" presStyleIdx="1" presStyleCnt="3">
        <dgm:presLayoutVars>
          <dgm:chPref val="3"/>
        </dgm:presLayoutVars>
      </dgm:prSet>
      <dgm:spPr/>
    </dgm:pt>
    <dgm:pt modelId="{52B004F3-20D6-A94A-A688-ADF3C19B941B}" type="pres">
      <dgm:prSet presAssocID="{14A4ABF2-7005-4A28-8887-F4F00373F333}" presName="hierChild2" presStyleCnt="0"/>
      <dgm:spPr/>
    </dgm:pt>
    <dgm:pt modelId="{7269F2DB-46A4-6647-9954-42D8141115FD}" type="pres">
      <dgm:prSet presAssocID="{85E11050-F267-4C57-9CB9-C2681D4A6440}" presName="hierRoot1" presStyleCnt="0"/>
      <dgm:spPr/>
    </dgm:pt>
    <dgm:pt modelId="{D2075D78-6052-1448-9047-4D6FA0FF8AAA}" type="pres">
      <dgm:prSet presAssocID="{85E11050-F267-4C57-9CB9-C2681D4A6440}" presName="composite" presStyleCnt="0"/>
      <dgm:spPr/>
    </dgm:pt>
    <dgm:pt modelId="{1A850D36-C008-174A-B24C-627BE6078819}" type="pres">
      <dgm:prSet presAssocID="{85E11050-F267-4C57-9CB9-C2681D4A6440}" presName="background" presStyleLbl="node0" presStyleIdx="2" presStyleCnt="3"/>
      <dgm:spPr/>
    </dgm:pt>
    <dgm:pt modelId="{AB9028BE-8C83-E845-826C-BFD364724989}" type="pres">
      <dgm:prSet presAssocID="{85E11050-F267-4C57-9CB9-C2681D4A6440}" presName="text" presStyleLbl="fgAcc0" presStyleIdx="2" presStyleCnt="3">
        <dgm:presLayoutVars>
          <dgm:chPref val="3"/>
        </dgm:presLayoutVars>
      </dgm:prSet>
      <dgm:spPr/>
    </dgm:pt>
    <dgm:pt modelId="{649BB06D-C8C1-7A40-BB3F-803C0B2391FE}" type="pres">
      <dgm:prSet presAssocID="{85E11050-F267-4C57-9CB9-C2681D4A6440}" presName="hierChild2" presStyleCnt="0"/>
      <dgm:spPr/>
    </dgm:pt>
  </dgm:ptLst>
  <dgm:cxnLst>
    <dgm:cxn modelId="{88DC9342-F568-BC4B-8B68-CBE58C3DD78D}" type="presOf" srcId="{85E11050-F267-4C57-9CB9-C2681D4A6440}" destId="{AB9028BE-8C83-E845-826C-BFD364724989}" srcOrd="0" destOrd="0" presId="urn:microsoft.com/office/officeart/2005/8/layout/hierarchy1"/>
    <dgm:cxn modelId="{BA3983B5-C0DB-7A41-B49C-C732FF4C6CFB}" type="presOf" srcId="{2D8D3FE7-5E0F-4DC6-B282-A09271B23735}" destId="{A93CF356-30C7-474E-9B37-17297A9B5AA2}" srcOrd="0" destOrd="0" presId="urn:microsoft.com/office/officeart/2005/8/layout/hierarchy1"/>
    <dgm:cxn modelId="{E0C226BC-BD92-A845-BBEF-91594031B9F6}" type="presOf" srcId="{72F1DBD6-E95B-457F-88A6-98E51C4CF9F9}" destId="{518F1608-DBC1-6448-B3EE-B6DA26A5E651}" srcOrd="0" destOrd="0" presId="urn:microsoft.com/office/officeart/2005/8/layout/hierarchy1"/>
    <dgm:cxn modelId="{E5CF03BF-FDC6-1D49-8A1B-AEF6BCB154D9}" type="presOf" srcId="{14A4ABF2-7005-4A28-8887-F4F00373F333}" destId="{05550B9E-E034-3D49-B966-579CB2C5561C}" srcOrd="0" destOrd="0" presId="urn:microsoft.com/office/officeart/2005/8/layout/hierarchy1"/>
    <dgm:cxn modelId="{1D37F7CF-607B-4D66-AAB3-5EB4FE0F11B0}" srcId="{72F1DBD6-E95B-457F-88A6-98E51C4CF9F9}" destId="{14A4ABF2-7005-4A28-8887-F4F00373F333}" srcOrd="1" destOrd="0" parTransId="{2B1492BA-2FD7-481F-AD28-427BC5624D61}" sibTransId="{BDF1C422-EC6B-410A-AD9B-F1332F3307C8}"/>
    <dgm:cxn modelId="{1BA2EDDB-D9A3-42F1-8797-514A0F3756C2}" srcId="{72F1DBD6-E95B-457F-88A6-98E51C4CF9F9}" destId="{85E11050-F267-4C57-9CB9-C2681D4A6440}" srcOrd="2" destOrd="0" parTransId="{0B1582C8-5449-4313-A28F-C667E8A3889F}" sibTransId="{99BF1393-EACD-4144-B740-01182C6E66E9}"/>
    <dgm:cxn modelId="{D20B3CED-5BA1-4340-B13B-A02FBF036D65}" srcId="{72F1DBD6-E95B-457F-88A6-98E51C4CF9F9}" destId="{2D8D3FE7-5E0F-4DC6-B282-A09271B23735}" srcOrd="0" destOrd="0" parTransId="{FE1B263D-39C1-4F39-AC7A-EC41BAF568AD}" sibTransId="{BB773331-8050-4AFA-AF27-25957A6DB106}"/>
    <dgm:cxn modelId="{014C997B-59B1-8741-B361-4D54262785F2}" type="presParOf" srcId="{518F1608-DBC1-6448-B3EE-B6DA26A5E651}" destId="{79116131-14D8-0343-9DA3-8933A23C2A0D}" srcOrd="0" destOrd="0" presId="urn:microsoft.com/office/officeart/2005/8/layout/hierarchy1"/>
    <dgm:cxn modelId="{D9B7726B-7F93-D846-B957-AB3D5967E9C2}" type="presParOf" srcId="{79116131-14D8-0343-9DA3-8933A23C2A0D}" destId="{1B0B0ACA-4072-2F4D-9FC0-F432EAB66514}" srcOrd="0" destOrd="0" presId="urn:microsoft.com/office/officeart/2005/8/layout/hierarchy1"/>
    <dgm:cxn modelId="{247C7978-2658-2441-93B6-2AF26AE6B8B6}" type="presParOf" srcId="{1B0B0ACA-4072-2F4D-9FC0-F432EAB66514}" destId="{E2E232C7-4098-C048-9F40-289D0F34C299}" srcOrd="0" destOrd="0" presId="urn:microsoft.com/office/officeart/2005/8/layout/hierarchy1"/>
    <dgm:cxn modelId="{86AEDE00-4FA2-2149-8F06-E25D9EB8D8B2}" type="presParOf" srcId="{1B0B0ACA-4072-2F4D-9FC0-F432EAB66514}" destId="{A93CF356-30C7-474E-9B37-17297A9B5AA2}" srcOrd="1" destOrd="0" presId="urn:microsoft.com/office/officeart/2005/8/layout/hierarchy1"/>
    <dgm:cxn modelId="{589B97FD-2E84-CD4B-9D95-3060F07F64B9}" type="presParOf" srcId="{79116131-14D8-0343-9DA3-8933A23C2A0D}" destId="{B48F424C-AF13-0D40-8C57-A8816C4D1558}" srcOrd="1" destOrd="0" presId="urn:microsoft.com/office/officeart/2005/8/layout/hierarchy1"/>
    <dgm:cxn modelId="{78F4D3F2-2743-1940-99E4-0E2C3871602C}" type="presParOf" srcId="{518F1608-DBC1-6448-B3EE-B6DA26A5E651}" destId="{FAD390CB-0DE0-694E-9659-13FBCE47745D}" srcOrd="1" destOrd="0" presId="urn:microsoft.com/office/officeart/2005/8/layout/hierarchy1"/>
    <dgm:cxn modelId="{1FF8DD06-ABBE-2447-BCA1-42995AB09289}" type="presParOf" srcId="{FAD390CB-0DE0-694E-9659-13FBCE47745D}" destId="{F3437100-78FD-2B4F-829E-AD3F03E119B7}" srcOrd="0" destOrd="0" presId="urn:microsoft.com/office/officeart/2005/8/layout/hierarchy1"/>
    <dgm:cxn modelId="{6ED01C91-4D84-9347-A32E-C6E0187527C0}" type="presParOf" srcId="{F3437100-78FD-2B4F-829E-AD3F03E119B7}" destId="{274319B1-328C-E84A-AFEC-ED4C6746B042}" srcOrd="0" destOrd="0" presId="urn:microsoft.com/office/officeart/2005/8/layout/hierarchy1"/>
    <dgm:cxn modelId="{4B4E461B-413F-C14C-8C90-9B471C80EF8C}" type="presParOf" srcId="{F3437100-78FD-2B4F-829E-AD3F03E119B7}" destId="{05550B9E-E034-3D49-B966-579CB2C5561C}" srcOrd="1" destOrd="0" presId="urn:microsoft.com/office/officeart/2005/8/layout/hierarchy1"/>
    <dgm:cxn modelId="{CA5807FB-BD18-274F-9BC3-B15FBFEA2F72}" type="presParOf" srcId="{FAD390CB-0DE0-694E-9659-13FBCE47745D}" destId="{52B004F3-20D6-A94A-A688-ADF3C19B941B}" srcOrd="1" destOrd="0" presId="urn:microsoft.com/office/officeart/2005/8/layout/hierarchy1"/>
    <dgm:cxn modelId="{CB7B6D5A-F077-A343-857B-AE89ADBEDA71}" type="presParOf" srcId="{518F1608-DBC1-6448-B3EE-B6DA26A5E651}" destId="{7269F2DB-46A4-6647-9954-42D8141115FD}" srcOrd="2" destOrd="0" presId="urn:microsoft.com/office/officeart/2005/8/layout/hierarchy1"/>
    <dgm:cxn modelId="{DD8CFCC0-B369-4149-85A5-D4EC8EC8E680}" type="presParOf" srcId="{7269F2DB-46A4-6647-9954-42D8141115FD}" destId="{D2075D78-6052-1448-9047-4D6FA0FF8AAA}" srcOrd="0" destOrd="0" presId="urn:microsoft.com/office/officeart/2005/8/layout/hierarchy1"/>
    <dgm:cxn modelId="{FA035574-16FE-D84F-8437-5C225C983489}" type="presParOf" srcId="{D2075D78-6052-1448-9047-4D6FA0FF8AAA}" destId="{1A850D36-C008-174A-B24C-627BE6078819}" srcOrd="0" destOrd="0" presId="urn:microsoft.com/office/officeart/2005/8/layout/hierarchy1"/>
    <dgm:cxn modelId="{91568934-EB30-9948-BBE1-7C1A2FF22349}" type="presParOf" srcId="{D2075D78-6052-1448-9047-4D6FA0FF8AAA}" destId="{AB9028BE-8C83-E845-826C-BFD364724989}" srcOrd="1" destOrd="0" presId="urn:microsoft.com/office/officeart/2005/8/layout/hierarchy1"/>
    <dgm:cxn modelId="{5C05C6F2-306C-7A44-BDF2-2EF47B13930B}" type="presParOf" srcId="{7269F2DB-46A4-6647-9954-42D8141115FD}" destId="{649BB06D-C8C1-7A40-BB3F-803C0B2391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dirty="0"/>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dirty="0"/>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dirty="0"/>
            <a:t>SPSS</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0" presStyleCnt="5">
        <dgm:presLayoutVars>
          <dgm:chMax val="1"/>
          <dgm:chPref val="1"/>
        </dgm:presLayoutVars>
      </dgm:prSet>
      <dgm:spPr/>
    </dgm:pt>
    <dgm:pt modelId="{8B845CC3-6772-774A-B2D1-F6ABB1B6F20D}" type="pres">
      <dgm:prSet presAssocID="{8B0EA246-CFA4-462D-BF03-DE22B192B4FB}"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1" presStyleCnt="5">
        <dgm:presLayoutVars>
          <dgm:chMax val="1"/>
          <dgm:chPref val="1"/>
        </dgm:presLayoutVars>
      </dgm:prSet>
      <dgm:spPr/>
    </dgm:pt>
    <dgm:pt modelId="{10F008EF-6F7C-48E3-A29A-FB96038DB641}" type="pres">
      <dgm:prSet presAssocID="{6937EC7D-6AD7-43BE-941B-52881D0F30FB}"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2" presStyleCnt="5">
        <dgm:presLayoutVars>
          <dgm:chMax val="1"/>
          <dgm:chPref val="1"/>
        </dgm:presLayoutVars>
      </dgm:prSet>
      <dgm:spPr/>
    </dgm:pt>
    <dgm:pt modelId="{4A98D988-B40C-41B8-9694-40D3B0DD0860}" type="pres">
      <dgm:prSet presAssocID="{5B706FBA-6B86-4E91-8BEC-CC29B8E3053D}" presName="sibTrans" presStyleCnt="0"/>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3" presStyleCnt="5">
        <dgm:presLayoutVars>
          <dgm:chMax val="1"/>
          <dgm:chPref val="1"/>
        </dgm:presLayoutVars>
      </dgm:prSet>
      <dgm:spPr/>
    </dgm:pt>
    <dgm:pt modelId="{39AD0EC8-E3B1-4E00-99C7-6B5097E6552D}" type="pres">
      <dgm:prSet presAssocID="{D23952C0-48D8-4BD7-BD98-B1706109B4C5}"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4" presStyleCnt="5">
        <dgm:presLayoutVars>
          <dgm:chMax val="1"/>
          <dgm:chPref val="1"/>
        </dgm:presLayoutVars>
      </dgm:prSet>
      <dgm:spPr/>
    </dgm:pt>
  </dgm:ptLst>
  <dgm:cxnLst>
    <dgm:cxn modelId="{20C03401-6521-4F70-8A03-B9852CE9E24F}" srcId="{0F6AC500-3CE1-4869-ACB5-14A0001BC3A2}" destId="{8000CF60-A4D4-40F2-B6C6-772790426365}" srcOrd="4" destOrd="0" parTransId="{3CB7A828-02DD-4827-823E-DEF7F32D843E}" sibTransId="{1D6E5C47-B044-49D5-9182-A4650D9F4666}"/>
    <dgm:cxn modelId="{0270CB12-60E6-4387-B1C0-0E130DFF9FAA}" srcId="{0F6AC500-3CE1-4869-ACB5-14A0001BC3A2}" destId="{B710BF7A-D0A4-4D37-AE8E-959CE8B8418C}" srcOrd="0" destOrd="0" parTransId="{3A4A476E-5FCF-4656-8440-AB3779816DC1}" sibTransId="{8B0EA246-CFA4-462D-BF03-DE22B192B4FB}"/>
    <dgm:cxn modelId="{8901B81C-3A20-4260-AD0A-C6BB26921375}" srcId="{0F6AC500-3CE1-4869-ACB5-14A0001BC3A2}" destId="{32F65CB4-E5C7-4670-86D2-85BF57BFF3D4}" srcOrd="1" destOrd="0" parTransId="{D411D36F-CDB2-4CD1-BDA6-FC2B2788FFAD}" sibTransId="{6937EC7D-6AD7-43BE-941B-52881D0F30FB}"/>
    <dgm:cxn modelId="{1DFECB28-895B-3F48-9BB5-A20F59C71A41}" type="presOf" srcId="{D4E74003-4F59-4DF0-9ADE-6A76B7373C4E}" destId="{20636B18-4FEB-4E1A-89D5-DA3CFEA7F4EE}" srcOrd="0" destOrd="0" presId="urn:microsoft.com/office/officeart/2018/2/layout/IconLabelList"/>
    <dgm:cxn modelId="{DEC6C834-0F68-4B5E-8F83-4243B84DFDCC}" srcId="{0F6AC500-3CE1-4869-ACB5-14A0001BC3A2}" destId="{D4E74003-4F59-4DF0-9ADE-6A76B7373C4E}" srcOrd="2" destOrd="0" parTransId="{EB4CE6D4-AF9D-44E3-B784-314063B48073}" sibTransId="{5B706FBA-6B86-4E91-8BEC-CC29B8E3053D}"/>
    <dgm:cxn modelId="{B2B9DA35-BCD4-124A-AC88-7EF3488E9117}" type="presOf" srcId="{8000CF60-A4D4-40F2-B6C6-772790426365}" destId="{8501515E-A8E6-4F94-A85B-9A67FEA3E808}"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97E04F57-0C39-6442-903A-9DA587C89600}" type="presOf" srcId="{628FAEED-9B47-4895-9886-099C133188CA}" destId="{28AD905E-53E0-45E1-A831-0462E384461C}" srcOrd="0" destOrd="0" presId="urn:microsoft.com/office/officeart/2018/2/layout/IconLabelList"/>
    <dgm:cxn modelId="{1869A373-7DCB-6040-B6AE-AABADC4C04E3}" type="presOf" srcId="{32F65CB4-E5C7-4670-86D2-85BF57BFF3D4}" destId="{94181EAC-1570-48DC-8417-6EFF3A1FDBB0}" srcOrd="0" destOrd="0" presId="urn:microsoft.com/office/officeart/2018/2/layout/IconLabelList"/>
    <dgm:cxn modelId="{6A54BEA5-E126-B84C-B9D3-9B1207E0B47B}" type="presOf" srcId="{B710BF7A-D0A4-4D37-AE8E-959CE8B8418C}" destId="{42145ED6-F271-4708-A480-4C750CFD6182}" srcOrd="0" destOrd="0" presId="urn:microsoft.com/office/officeart/2018/2/layout/IconLabelList"/>
    <dgm:cxn modelId="{935744B0-CEE3-4711-A5F7-7EBE2B592442}" srcId="{0F6AC500-3CE1-4869-ACB5-14A0001BC3A2}" destId="{628FAEED-9B47-4895-9886-099C133188CA}" srcOrd="3" destOrd="0" parTransId="{0B375C8F-3D2A-44C1-A282-5BC423A6431D}" sibTransId="{D23952C0-48D8-4BD7-BD98-B1706109B4C5}"/>
    <dgm:cxn modelId="{EE052978-E184-A44D-AB02-BDC510552757}" type="presParOf" srcId="{B9EC87D9-59BF-46DC-BA32-76A55DD29B86}" destId="{C6EF0056-1164-4833-BD76-0E122BAA292A}" srcOrd="0" destOrd="0" presId="urn:microsoft.com/office/officeart/2018/2/layout/IconLabelList"/>
    <dgm:cxn modelId="{C211A433-D677-D64E-A5B8-836DA30BDC31}" type="presParOf" srcId="{C6EF0056-1164-4833-BD76-0E122BAA292A}" destId="{71DD89B0-4B1C-47A5-80E3-366BCBB90CEA}" srcOrd="0" destOrd="0" presId="urn:microsoft.com/office/officeart/2018/2/layout/IconLabelList"/>
    <dgm:cxn modelId="{075DBB7B-0326-EC4A-BD93-1151FD43B0F0}" type="presParOf" srcId="{C6EF0056-1164-4833-BD76-0E122BAA292A}" destId="{61A7A753-A55F-4E73-A6B2-621DDC39AB80}" srcOrd="1" destOrd="0" presId="urn:microsoft.com/office/officeart/2018/2/layout/IconLabelList"/>
    <dgm:cxn modelId="{CDF9A61C-8BE0-A94E-B3F6-DB49C57DBA8E}" type="presParOf" srcId="{C6EF0056-1164-4833-BD76-0E122BAA292A}" destId="{42145ED6-F271-4708-A480-4C750CFD6182}" srcOrd="2" destOrd="0" presId="urn:microsoft.com/office/officeart/2018/2/layout/IconLabelList"/>
    <dgm:cxn modelId="{62AF5EDD-0DA4-2542-9AC0-D59BCDB438B8}" type="presParOf" srcId="{B9EC87D9-59BF-46DC-BA32-76A55DD29B86}" destId="{8B845CC3-6772-774A-B2D1-F6ABB1B6F20D}" srcOrd="1" destOrd="0" presId="urn:microsoft.com/office/officeart/2018/2/layout/IconLabelList"/>
    <dgm:cxn modelId="{126CF21D-ADF6-294C-BCF9-11E2689C11E4}" type="presParOf" srcId="{B9EC87D9-59BF-46DC-BA32-76A55DD29B86}" destId="{44FD54FE-88C8-4156-B216-26B4EBD6ACE8}" srcOrd="2" destOrd="0" presId="urn:microsoft.com/office/officeart/2018/2/layout/IconLabelList"/>
    <dgm:cxn modelId="{01E6BAB5-F266-0E44-AD9F-07062158F487}" type="presParOf" srcId="{44FD54FE-88C8-4156-B216-26B4EBD6ACE8}" destId="{E9838383-9641-45FD-A894-7FE4A6E640A3}" srcOrd="0" destOrd="0" presId="urn:microsoft.com/office/officeart/2018/2/layout/IconLabelList"/>
    <dgm:cxn modelId="{709B4E33-7BD5-E944-B683-0D78011EB6D4}" type="presParOf" srcId="{44FD54FE-88C8-4156-B216-26B4EBD6ACE8}" destId="{7C4D9C5D-A76C-4994-8517-92AD9B1C8158}" srcOrd="1" destOrd="0" presId="urn:microsoft.com/office/officeart/2018/2/layout/IconLabelList"/>
    <dgm:cxn modelId="{3E660F8D-5C3F-9E47-972B-F276D90A953D}" type="presParOf" srcId="{44FD54FE-88C8-4156-B216-26B4EBD6ACE8}" destId="{94181EAC-1570-48DC-8417-6EFF3A1FDBB0}" srcOrd="2" destOrd="0" presId="urn:microsoft.com/office/officeart/2018/2/layout/IconLabelList"/>
    <dgm:cxn modelId="{1D1B7B10-135E-8349-8082-DB74E38355BE}" type="presParOf" srcId="{B9EC87D9-59BF-46DC-BA32-76A55DD29B86}" destId="{10F008EF-6F7C-48E3-A29A-FB96038DB641}" srcOrd="3" destOrd="0" presId="urn:microsoft.com/office/officeart/2018/2/layout/IconLabelList"/>
    <dgm:cxn modelId="{891B9101-579E-4C4E-8FBA-3E8D79A3764F}" type="presParOf" srcId="{B9EC87D9-59BF-46DC-BA32-76A55DD29B86}" destId="{6CB6897F-68A0-4301-8372-055D76DFEC9E}" srcOrd="4" destOrd="0" presId="urn:microsoft.com/office/officeart/2018/2/layout/IconLabelList"/>
    <dgm:cxn modelId="{525C1B0B-85D3-4F4B-8DD1-561E308802B3}" type="presParOf" srcId="{6CB6897F-68A0-4301-8372-055D76DFEC9E}" destId="{AD41DF30-1D10-46A9-8950-F3F791EFC53C}" srcOrd="0" destOrd="0" presId="urn:microsoft.com/office/officeart/2018/2/layout/IconLabelList"/>
    <dgm:cxn modelId="{7B588FEE-9642-E34F-9DD9-8AF97F32DC2D}" type="presParOf" srcId="{6CB6897F-68A0-4301-8372-055D76DFEC9E}" destId="{CDA7F765-86FB-4107-8AE1-A82445DCCFAB}" srcOrd="1" destOrd="0" presId="urn:microsoft.com/office/officeart/2018/2/layout/IconLabelList"/>
    <dgm:cxn modelId="{C92990F7-D4EF-BF45-9361-08D01D2220CE}" type="presParOf" srcId="{6CB6897F-68A0-4301-8372-055D76DFEC9E}" destId="{20636B18-4FEB-4E1A-89D5-DA3CFEA7F4EE}" srcOrd="2" destOrd="0" presId="urn:microsoft.com/office/officeart/2018/2/layout/IconLabelList"/>
    <dgm:cxn modelId="{367C29DA-7DBA-8849-A489-4967031D1855}" type="presParOf" srcId="{B9EC87D9-59BF-46DC-BA32-76A55DD29B86}" destId="{4A98D988-B40C-41B8-9694-40D3B0DD0860}" srcOrd="5" destOrd="0" presId="urn:microsoft.com/office/officeart/2018/2/layout/IconLabelList"/>
    <dgm:cxn modelId="{147D4162-4015-E640-9D30-64BB6443353D}" type="presParOf" srcId="{B9EC87D9-59BF-46DC-BA32-76A55DD29B86}" destId="{12A5C289-0EEE-41D9-9307-8989808142CA}" srcOrd="6" destOrd="0" presId="urn:microsoft.com/office/officeart/2018/2/layout/IconLabelList"/>
    <dgm:cxn modelId="{BF6BBFD4-2A0B-EF4B-AFBC-35D3C235218B}" type="presParOf" srcId="{12A5C289-0EEE-41D9-9307-8989808142CA}" destId="{EBD3CFB4-260A-4704-873A-73C6A8F3ACA6}" srcOrd="0" destOrd="0" presId="urn:microsoft.com/office/officeart/2018/2/layout/IconLabelList"/>
    <dgm:cxn modelId="{5A66DD4C-F896-AB44-9FD3-F90BFEFC35FB}" type="presParOf" srcId="{12A5C289-0EEE-41D9-9307-8989808142CA}" destId="{69D02656-6C01-4AAE-92DE-E23C113B9A38}" srcOrd="1" destOrd="0" presId="urn:microsoft.com/office/officeart/2018/2/layout/IconLabelList"/>
    <dgm:cxn modelId="{73CA63AC-D5CF-9546-9925-2FFA36043DEE}" type="presParOf" srcId="{12A5C289-0EEE-41D9-9307-8989808142CA}" destId="{28AD905E-53E0-45E1-A831-0462E384461C}" srcOrd="2" destOrd="0" presId="urn:microsoft.com/office/officeart/2018/2/layout/IconLabelList"/>
    <dgm:cxn modelId="{C8E083A3-D46A-D04A-8E49-6EC069A47B95}" type="presParOf" srcId="{B9EC87D9-59BF-46DC-BA32-76A55DD29B86}" destId="{39AD0EC8-E3B1-4E00-99C7-6B5097E6552D}" srcOrd="7" destOrd="0" presId="urn:microsoft.com/office/officeart/2018/2/layout/IconLabelList"/>
    <dgm:cxn modelId="{DB397A53-1502-5348-A112-74BF3C5B350D}" type="presParOf" srcId="{B9EC87D9-59BF-46DC-BA32-76A55DD29B86}" destId="{9227E68F-1EF9-4366-B02D-C4575067F39F}" srcOrd="8" destOrd="0" presId="urn:microsoft.com/office/officeart/2018/2/layout/IconLabelList"/>
    <dgm:cxn modelId="{63633BED-7DBF-2946-934F-873E77F4E24F}" type="presParOf" srcId="{9227E68F-1EF9-4366-B02D-C4575067F39F}" destId="{440809CE-D640-4840-A536-A35573846CEC}" srcOrd="0" destOrd="0" presId="urn:microsoft.com/office/officeart/2018/2/layout/IconLabelList"/>
    <dgm:cxn modelId="{B045E675-7F80-5F4D-BE5D-832E028209D3}" type="presParOf" srcId="{9227E68F-1EF9-4366-B02D-C4575067F39F}" destId="{04C24A77-5E6F-42E7-966F-53FBD89FEA1B}" srcOrd="1" destOrd="0" presId="urn:microsoft.com/office/officeart/2018/2/layout/IconLabelList"/>
    <dgm:cxn modelId="{63049BC9-8F27-7748-A23B-2027F1E4E7EA}" type="presParOf" srcId="{9227E68F-1EF9-4366-B02D-C4575067F39F}" destId="{8501515E-A8E6-4F94-A85B-9A67FEA3E80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232C7-4098-C048-9F40-289D0F34C299}">
      <dsp:nvSpPr>
        <dsp:cNvPr id="0" name=""/>
        <dsp:cNvSpPr/>
      </dsp:nvSpPr>
      <dsp:spPr>
        <a:xfrm>
          <a:off x="0"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93CF356-30C7-474E-9B37-17297A9B5AA2}">
      <dsp:nvSpPr>
        <dsp:cNvPr id="0" name=""/>
        <dsp:cNvSpPr/>
      </dsp:nvSpPr>
      <dsp:spPr>
        <a:xfrm>
          <a:off x="330517"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 and Data Science</a:t>
          </a:r>
        </a:p>
      </dsp:txBody>
      <dsp:txXfrm>
        <a:off x="385841" y="1355600"/>
        <a:ext cx="2864008" cy="1778259"/>
      </dsp:txXfrm>
    </dsp:sp>
    <dsp:sp modelId="{274319B1-328C-E84A-AFEC-ED4C6746B042}">
      <dsp:nvSpPr>
        <dsp:cNvPr id="0" name=""/>
        <dsp:cNvSpPr/>
      </dsp:nvSpPr>
      <dsp:spPr>
        <a:xfrm>
          <a:off x="3635691"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5550B9E-E034-3D49-B966-579CB2C5561C}">
      <dsp:nvSpPr>
        <dsp:cNvPr id="0" name=""/>
        <dsp:cNvSpPr/>
      </dsp:nvSpPr>
      <dsp:spPr>
        <a:xfrm>
          <a:off x="3966209"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Quick Start Guide</a:t>
          </a:r>
        </a:p>
      </dsp:txBody>
      <dsp:txXfrm>
        <a:off x="4021533" y="1355600"/>
        <a:ext cx="2864008" cy="1778259"/>
      </dsp:txXfrm>
    </dsp:sp>
    <dsp:sp modelId="{1A850D36-C008-174A-B24C-627BE6078819}">
      <dsp:nvSpPr>
        <dsp:cNvPr id="0" name=""/>
        <dsp:cNvSpPr/>
      </dsp:nvSpPr>
      <dsp:spPr>
        <a:xfrm>
          <a:off x="7271383" y="986284"/>
          <a:ext cx="2974656" cy="1888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9028BE-8C83-E845-826C-BFD364724989}">
      <dsp:nvSpPr>
        <dsp:cNvPr id="0" name=""/>
        <dsp:cNvSpPr/>
      </dsp:nvSpPr>
      <dsp:spPr>
        <a:xfrm>
          <a:off x="7601901" y="1300276"/>
          <a:ext cx="2974656" cy="1888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ImpoRtant Topics</a:t>
          </a:r>
        </a:p>
      </dsp:txBody>
      <dsp:txXfrm>
        <a:off x="7657225" y="1355600"/>
        <a:ext cx="2864008" cy="17782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D89B0-4B1C-47A5-80E3-366BCBB90CEA}">
      <dsp:nvSpPr>
        <dsp:cNvPr id="0" name=""/>
        <dsp:cNvSpPr/>
      </dsp:nvSpPr>
      <dsp:spPr>
        <a:xfrm>
          <a:off x="653279" y="118768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15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SPSS</a:t>
          </a:r>
        </a:p>
      </dsp:txBody>
      <dsp:txXfrm>
        <a:off x="158279" y="2267784"/>
        <a:ext cx="1800000" cy="720000"/>
      </dsp:txXfrm>
    </dsp:sp>
    <dsp:sp modelId="{E9838383-9641-45FD-A894-7FE4A6E640A3}">
      <dsp:nvSpPr>
        <dsp:cNvPr id="0" name=""/>
        <dsp:cNvSpPr/>
      </dsp:nvSpPr>
      <dsp:spPr>
        <a:xfrm>
          <a:off x="2768279" y="118768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2273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2273279" y="2267784"/>
        <a:ext cx="1800000" cy="720000"/>
      </dsp:txXfrm>
    </dsp:sp>
    <dsp:sp modelId="{AD41DF30-1D10-46A9-8950-F3F791EFC53C}">
      <dsp:nvSpPr>
        <dsp:cNvPr id="0" name=""/>
        <dsp:cNvSpPr/>
      </dsp:nvSpPr>
      <dsp:spPr>
        <a:xfrm>
          <a:off x="4883279" y="118768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438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MATLAB</a:t>
          </a:r>
        </a:p>
      </dsp:txBody>
      <dsp:txXfrm>
        <a:off x="4388279" y="2267784"/>
        <a:ext cx="1800000" cy="720000"/>
      </dsp:txXfrm>
    </dsp:sp>
    <dsp:sp modelId="{EBD3CFB4-260A-4704-873A-73C6A8F3ACA6}">
      <dsp:nvSpPr>
        <dsp:cNvPr id="0" name=""/>
        <dsp:cNvSpPr/>
      </dsp:nvSpPr>
      <dsp:spPr>
        <a:xfrm>
          <a:off x="6998279" y="118768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6503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Python</a:t>
          </a:r>
        </a:p>
      </dsp:txBody>
      <dsp:txXfrm>
        <a:off x="6503279" y="2267784"/>
        <a:ext cx="1800000" cy="720000"/>
      </dsp:txXfrm>
    </dsp:sp>
    <dsp:sp modelId="{440809CE-D640-4840-A536-A35573846CEC}">
      <dsp:nvSpPr>
        <dsp:cNvPr id="0" name=""/>
        <dsp:cNvSpPr/>
      </dsp:nvSpPr>
      <dsp:spPr>
        <a:xfrm>
          <a:off x="9113279" y="118768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8618279" y="226778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8618279" y="226778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92EA7-FE6A-394F-9DCE-6644ED1091A5}" type="datetimeFigureOut">
              <a:rPr lang="en-US" smtClean="0"/>
              <a:t>8/17/20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B8015-3C82-EA45-A8F9-59661578BB8F}" type="slidenum">
              <a:rPr lang="en-US" smtClean="0"/>
              <a:t>‹#›</a:t>
            </a:fld>
            <a:endParaRPr lang="en-US"/>
          </a:p>
        </p:txBody>
      </p:sp>
    </p:spTree>
    <p:extLst>
      <p:ext uri="{BB962C8B-B14F-4D97-AF65-F5344CB8AC3E}">
        <p14:creationId xmlns:p14="http://schemas.microsoft.com/office/powerpoint/2010/main" val="333069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Feel free to ask questions in the chat, and please note the slide # that your question pertains to.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Data science is a massive field that I think can very broadly be split into understanding statistics and understanding coding</a:t>
            </a:r>
          </a:p>
          <a:p>
            <a:pPr marL="628650" lvl="1" indent="-171450">
              <a:buFont typeface="Arial" panose="020B0604020202020204" pitchFamily="34" charset="0"/>
              <a:buChar char="•"/>
            </a:pPr>
            <a:r>
              <a:rPr lang="en-US" dirty="0"/>
              <a:t>I think most people here are going to be familiar with simple frequentist or Bayesian statistics. Even if that’s not the case, I think there’s a lot of great mentorship available about the MAC regarding what kinds of statistical approaches to take, and how to learn about those.</a:t>
            </a:r>
          </a:p>
          <a:p>
            <a:pPr marL="628650" lvl="1" indent="-171450">
              <a:buFont typeface="Arial" panose="020B0604020202020204" pitchFamily="34" charset="0"/>
              <a:buChar char="•"/>
            </a:pPr>
            <a:r>
              <a:rPr lang="en-US" dirty="0"/>
              <a:t>The coding aspect of data science, however, isn’t always as clear cut. What language does everyone else use? What language should I use? How do I start learning a language? What are the best resources? How do I get things done quickly?</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a:t>
            </a:fld>
            <a:endParaRPr lang="en-US"/>
          </a:p>
        </p:txBody>
      </p:sp>
    </p:spTree>
    <p:extLst>
      <p:ext uri="{BB962C8B-B14F-4D97-AF65-F5344CB8AC3E}">
        <p14:creationId xmlns:p14="http://schemas.microsoft.com/office/powerpoint/2010/main" val="208192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Appearance of RStudio. You can ignore any specific text for now—I want to point out the 4 major panes…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Four sections typically referred to as: source, environment, console, and viewer/help window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look closely, you’ll see that each of these panes have multiple tabs. I’ll discuss each tab generally, but the tabs currently open are the most commonly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Source: contains all of your open .R and .</a:t>
            </a:r>
            <a:r>
              <a:rPr lang="en-US" dirty="0" err="1"/>
              <a:t>Rmd</a:t>
            </a:r>
            <a:r>
              <a:rPr lang="en-US" dirty="0"/>
              <a:t> files. Can run the entire script by pressing the Source button, or run line-by-line with Run</a:t>
            </a:r>
          </a:p>
          <a:p>
            <a:pPr marL="228600" indent="-228600">
              <a:buFont typeface="+mj-lt"/>
              <a:buAutoNum type="arabicPeriod"/>
            </a:pPr>
            <a:r>
              <a:rPr lang="en-US" dirty="0"/>
              <a:t>Environment: shows all objects in your environment. In this case, I have no objects saved to my env!</a:t>
            </a:r>
          </a:p>
          <a:p>
            <a:pPr marL="685800" lvl="1" indent="-228600">
              <a:buFont typeface="+mj-lt"/>
              <a:buAutoNum type="arabicPeriod"/>
            </a:pPr>
            <a:r>
              <a:rPr lang="en-US" dirty="0"/>
              <a:t>History: shows the history of the lines you’ve run in this session</a:t>
            </a:r>
          </a:p>
          <a:p>
            <a:pPr marL="685800" lvl="1" indent="-228600">
              <a:buFont typeface="+mj-lt"/>
              <a:buAutoNum type="arabicPeriod"/>
            </a:pPr>
            <a:r>
              <a:rPr lang="en-US" dirty="0"/>
              <a:t>Connections: if you connect to a database a la a SQL connection</a:t>
            </a:r>
          </a:p>
          <a:p>
            <a:pPr marL="228600" indent="-228600">
              <a:buFont typeface="+mj-lt"/>
              <a:buAutoNum type="arabicPeriod"/>
            </a:pPr>
            <a:r>
              <a:rPr lang="en-US" dirty="0"/>
              <a:t>Console: shows the code you just ran, and prints out the results of that code</a:t>
            </a:r>
          </a:p>
          <a:p>
            <a:pPr marL="685800" lvl="1" indent="-228600">
              <a:buFont typeface="+mj-lt"/>
              <a:buAutoNum type="arabicPeriod"/>
            </a:pPr>
            <a:r>
              <a:rPr lang="en-US" dirty="0"/>
              <a:t>Terminal: you can run bash or shell commands here</a:t>
            </a:r>
          </a:p>
          <a:p>
            <a:pPr marL="685800" lvl="1" indent="-228600">
              <a:buFont typeface="+mj-lt"/>
              <a:buAutoNum type="arabicPeriod"/>
            </a:pPr>
            <a:r>
              <a:rPr lang="en-US" dirty="0"/>
              <a:t>Jobs: tells you what, if anything, is running in RStudio. I never use this.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Viewer/helper</a:t>
            </a:r>
          </a:p>
          <a:p>
            <a:pPr marL="685800" lvl="1" indent="-228600">
              <a:buFont typeface="+mj-lt"/>
              <a:buAutoNum type="arabicPeriod"/>
            </a:pPr>
            <a:r>
              <a:rPr lang="en-US" b="0" dirty="0"/>
              <a:t>Packages: shows you all of the packages you’ve downloaded and options to install/update</a:t>
            </a:r>
          </a:p>
          <a:p>
            <a:pPr marL="685800" lvl="1" indent="-228600">
              <a:buFont typeface="+mj-lt"/>
              <a:buAutoNum type="arabicPeriod"/>
            </a:pPr>
            <a:r>
              <a:rPr lang="en-US" b="0" dirty="0"/>
              <a:t>Files: shows you the files available in your current working directory</a:t>
            </a:r>
          </a:p>
          <a:p>
            <a:pPr marL="685800" lvl="1" indent="-228600">
              <a:buFont typeface="+mj-lt"/>
              <a:buAutoNum type="arabicPeriod"/>
            </a:pPr>
            <a:r>
              <a:rPr lang="en-US" b="0" dirty="0"/>
              <a:t>Plots: will show you any plots that you’ve generated using R during this session.</a:t>
            </a:r>
          </a:p>
          <a:p>
            <a:pPr marL="685800" lvl="1" indent="-228600">
              <a:buFont typeface="+mj-lt"/>
              <a:buAutoNum type="arabicPeriod"/>
            </a:pPr>
            <a:r>
              <a:rPr lang="en-US" b="0" dirty="0"/>
              <a:t>Help: frame that pops up when you call for help on a function. I’ll cover this later in the talk</a:t>
            </a:r>
          </a:p>
          <a:p>
            <a:pPr marL="685800" lvl="1" indent="-228600">
              <a:buFont typeface="+mj-lt"/>
              <a:buAutoNum type="arabicPeriod"/>
            </a:pPr>
            <a:r>
              <a:rPr lang="en-US" b="0" dirty="0"/>
              <a:t>Viewer: opens various R objects that aren’t plots or help files. Won’t be covered—separate topic</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p>
          <a:p>
            <a:pPr marL="228600" lvl="0" indent="-228600">
              <a:buFont typeface="+mj-lt"/>
              <a:buAutoNum type="arabicPeriod"/>
            </a:pPr>
            <a:endParaRPr lang="en-US" dirty="0"/>
          </a:p>
          <a:p>
            <a:pPr marL="228600" lvl="0" indent="-228600">
              <a:buFont typeface="+mj-lt"/>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394678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90 second tutorial on opening and using these document types</a:t>
            </a:r>
          </a:p>
          <a:p>
            <a:pPr marL="171450" indent="-171450">
              <a:buFont typeface="Arial" panose="020B0604020202020204" pitchFamily="34" charset="0"/>
              <a:buChar char="•"/>
            </a:pPr>
            <a:r>
              <a:rPr lang="en-US" dirty="0"/>
              <a:t>First, we’ll open a new R Script in RStudio</a:t>
            </a:r>
          </a:p>
          <a:p>
            <a:pPr marL="628650" lvl="1" indent="-171450">
              <a:buFont typeface="Arial" panose="020B0604020202020204" pitchFamily="34" charset="0"/>
              <a:buChar char="•"/>
            </a:pPr>
            <a:r>
              <a:rPr lang="en-US" dirty="0"/>
              <a:t>In the script, we can load a package then write and run some code.</a:t>
            </a:r>
          </a:p>
          <a:p>
            <a:pPr marL="628650" lvl="1" indent="-171450">
              <a:buFont typeface="Arial" panose="020B0604020202020204" pitchFamily="34" charset="0"/>
              <a:buChar char="•"/>
            </a:pPr>
            <a:r>
              <a:rPr lang="en-US" dirty="0"/>
              <a:t>Results displayed in the Console at the bottom</a:t>
            </a:r>
          </a:p>
          <a:p>
            <a:pPr marL="171450" lvl="0" indent="-171450">
              <a:buFont typeface="Arial" panose="020B0604020202020204" pitchFamily="34" charset="0"/>
              <a:buChar char="•"/>
            </a:pPr>
            <a:r>
              <a:rPr lang="en-US" dirty="0"/>
              <a:t>Second, we create a new </a:t>
            </a:r>
            <a:r>
              <a:rPr lang="en-US" dirty="0" err="1"/>
              <a:t>Rmarkdown</a:t>
            </a:r>
            <a:r>
              <a:rPr lang="en-US" dirty="0"/>
              <a:t> document</a:t>
            </a:r>
          </a:p>
          <a:p>
            <a:pPr marL="628650" lvl="1" indent="-171450">
              <a:buFont typeface="Arial" panose="020B0604020202020204" pitchFamily="34" charset="0"/>
              <a:buChar char="•"/>
            </a:pPr>
            <a:r>
              <a:rPr lang="en-US" dirty="0"/>
              <a:t>We title the document however we please</a:t>
            </a:r>
          </a:p>
          <a:p>
            <a:pPr marL="628650" lvl="1" indent="-171450">
              <a:buFont typeface="Arial" panose="020B0604020202020204" pitchFamily="34" charset="0"/>
              <a:buChar char="•"/>
            </a:pPr>
            <a:r>
              <a:rPr lang="en-US" dirty="0"/>
              <a:t>Note that there are 3 different output formats which is a great thing when it comes to flexibility and how you want to publish your documents</a:t>
            </a:r>
          </a:p>
          <a:p>
            <a:pPr marL="628650" lvl="1" indent="-171450">
              <a:buFont typeface="Arial" panose="020B0604020202020204" pitchFamily="34" charset="0"/>
              <a:buChar char="•"/>
            </a:pPr>
            <a:r>
              <a:rPr lang="en-US" dirty="0"/>
              <a:t>Title in the new document reflects the title we selected</a:t>
            </a:r>
          </a:p>
          <a:p>
            <a:pPr marL="628650" lvl="1" indent="-171450">
              <a:buFont typeface="Arial" panose="020B0604020202020204" pitchFamily="34" charset="0"/>
              <a:buChar char="•"/>
            </a:pPr>
            <a:r>
              <a:rPr lang="en-US" dirty="0"/>
              <a:t>Notice that there are these greyed-out chunks, which are sections for you to write your code</a:t>
            </a:r>
          </a:p>
          <a:p>
            <a:pPr marL="628650" lvl="1" indent="-171450">
              <a:buFont typeface="Arial" panose="020B0604020202020204" pitchFamily="34" charset="0"/>
              <a:buChar char="•"/>
            </a:pPr>
            <a:r>
              <a:rPr lang="en-US" dirty="0"/>
              <a:t>The white space in-between is where you can write text using Markdown formatting</a:t>
            </a:r>
          </a:p>
          <a:p>
            <a:pPr marL="628650" lvl="1" indent="-171450">
              <a:buFont typeface="Arial" panose="020B0604020202020204" pitchFamily="34" charset="0"/>
              <a:buChar char="•"/>
            </a:pPr>
            <a:r>
              <a:rPr lang="en-US" dirty="0"/>
              <a:t>Finally, you can “knit” this document to the document type we specified earlier, an HTML, and we end up with this neat document that contains all of our source code, code output, and text wrapped together.</a:t>
            </a:r>
          </a:p>
        </p:txBody>
      </p:sp>
      <p:sp>
        <p:nvSpPr>
          <p:cNvPr id="4" name="Slide Number Placeholder 3"/>
          <p:cNvSpPr>
            <a:spLocks noGrp="1"/>
          </p:cNvSpPr>
          <p:nvPr>
            <p:ph type="sldNum" sz="quarter" idx="5"/>
          </p:nvPr>
        </p:nvSpPr>
        <p:spPr/>
        <p:txBody>
          <a:bodyPr/>
          <a:lstStyle/>
          <a:p>
            <a:fld id="{884B8015-3C82-EA45-A8F9-59661578BB8F}" type="slidenum">
              <a:rPr lang="en-US" smtClean="0"/>
              <a:t>13</a:t>
            </a:fld>
            <a:endParaRPr lang="en-US"/>
          </a:p>
        </p:txBody>
      </p:sp>
    </p:spTree>
    <p:extLst>
      <p:ext uri="{BB962C8B-B14F-4D97-AF65-F5344CB8AC3E}">
        <p14:creationId xmlns:p14="http://schemas.microsoft.com/office/powerpoint/2010/main" val="298024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going to be the more advanced portion of the presentation, but will also provide more tangible information on R</a:t>
            </a:r>
          </a:p>
          <a:p>
            <a:pPr marL="628650" lvl="1" indent="-171450">
              <a:buFont typeface="Arial" panose="020B0604020202020204" pitchFamily="34" charset="0"/>
              <a:buChar char="•"/>
            </a:pPr>
            <a:r>
              <a:rPr lang="en-US" dirty="0"/>
              <a:t>Regardless, I think everyone who uses R or is planning to use it should still get some good information out of it</a:t>
            </a:r>
          </a:p>
          <a:p>
            <a:pPr marL="628650" lvl="1" indent="-171450">
              <a:buFont typeface="Arial" panose="020B0604020202020204" pitchFamily="34" charset="0"/>
              <a:buChar char="•"/>
            </a:pPr>
            <a:r>
              <a:rPr lang="en-US" dirty="0"/>
              <a:t>I’ll be covering a range of basic topics like troubleshooting up to some more programmatic discussions</a:t>
            </a:r>
          </a:p>
          <a:p>
            <a:pPr marL="171450" lvl="0" indent="-171450">
              <a:buFont typeface="Arial" panose="020B0604020202020204" pitchFamily="34" charset="0"/>
              <a:buChar char="•"/>
            </a:pPr>
            <a:r>
              <a:rPr lang="en-US" dirty="0"/>
              <a:t>I’ll give an overview of:</a:t>
            </a:r>
          </a:p>
          <a:p>
            <a:pPr marL="628650" lvl="1" indent="-171450">
              <a:buFont typeface="Arial" panose="020B0604020202020204" pitchFamily="34" charset="0"/>
              <a:buChar char="•"/>
            </a:pPr>
            <a:r>
              <a:rPr lang="en-US" dirty="0"/>
              <a:t>R Syntax</a:t>
            </a:r>
          </a:p>
          <a:p>
            <a:pPr marL="628650" lvl="1" indent="-171450">
              <a:buFont typeface="Arial" panose="020B0604020202020204" pitchFamily="34" charset="0"/>
              <a:buChar char="•"/>
            </a:pPr>
            <a:r>
              <a:rPr lang="en-US" dirty="0"/>
              <a:t>R Infix operators</a:t>
            </a:r>
          </a:p>
          <a:p>
            <a:pPr marL="628650" lvl="1" indent="-171450">
              <a:buFont typeface="Arial" panose="020B0604020202020204" pitchFamily="34" charset="0"/>
              <a:buChar char="•"/>
            </a:pPr>
            <a:r>
              <a:rPr lang="en-US" dirty="0"/>
              <a:t>R classes and hierarchy</a:t>
            </a:r>
          </a:p>
          <a:p>
            <a:pPr marL="628650" lvl="1" indent="-171450">
              <a:buFont typeface="Arial" panose="020B0604020202020204" pitchFamily="34" charset="0"/>
              <a:buChar char="•"/>
            </a:pPr>
            <a:r>
              <a:rPr lang="en-US" dirty="0"/>
              <a:t>Functions</a:t>
            </a:r>
          </a:p>
          <a:p>
            <a:pPr marL="628650" lvl="1" indent="-171450">
              <a:buFont typeface="Arial" panose="020B0604020202020204" pitchFamily="34" charset="0"/>
              <a:buChar char="•"/>
            </a:pPr>
            <a:r>
              <a:rPr lang="en-US" dirty="0"/>
              <a:t>Loops</a:t>
            </a:r>
          </a:p>
          <a:p>
            <a:pPr marL="628650" lvl="1" indent="-171450">
              <a:buFont typeface="Arial" panose="020B0604020202020204" pitchFamily="34" charset="0"/>
              <a:buChar char="•"/>
            </a:pPr>
            <a:r>
              <a:rPr lang="en-US" dirty="0"/>
              <a:t>Data structures</a:t>
            </a:r>
          </a:p>
          <a:p>
            <a:pPr marL="171450" lvl="0" indent="-171450">
              <a:buFont typeface="Arial" panose="020B0604020202020204" pitchFamily="34" charset="0"/>
              <a:buChar char="•"/>
            </a:pPr>
            <a:r>
              <a:rPr lang="en-US" dirty="0"/>
              <a:t>Close out with troubleshooting and help tips</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14</a:t>
            </a:fld>
            <a:endParaRPr lang="en-US"/>
          </a:p>
        </p:txBody>
      </p:sp>
    </p:spTree>
    <p:extLst>
      <p:ext uri="{BB962C8B-B14F-4D97-AF65-F5344CB8AC3E}">
        <p14:creationId xmlns:p14="http://schemas.microsoft.com/office/powerpoint/2010/main" val="378844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great, so we’ve learned how to open the types of files that we’ll want to use. Now what can I do in those files?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that’s defined by R’s syntax rules, and here are the most essential, basic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15</a:t>
            </a:fld>
            <a:endParaRPr lang="en-US"/>
          </a:p>
        </p:txBody>
      </p:sp>
    </p:spTree>
    <p:extLst>
      <p:ext uri="{BB962C8B-B14F-4D97-AF65-F5344CB8AC3E}">
        <p14:creationId xmlns:p14="http://schemas.microsoft.com/office/powerpoint/2010/main" val="3277696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line shows simple object assignment, in this case assigning the value of 4 to the variable I made called “</a:t>
            </a:r>
            <a:r>
              <a:rPr lang="en-US" dirty="0" err="1"/>
              <a:t>my_object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is a line demonstrating a comment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Following that is wrapping a function around the object I defined “</a:t>
            </a:r>
            <a:r>
              <a:rPr lang="en-US" dirty="0" err="1"/>
              <a:t>my_object</a:t>
            </a:r>
            <a:r>
              <a:rPr lang="en-US" dirty="0"/>
              <a:t>.” Unsurprisingly, the mean of 4 is…4!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latter two lines, 7 and 8, are examples of bad operator assignment. You can see the two error messages in red printed down in the console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66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that we’ve covered some really basic syntax, I want to introduce you to some of the basic operations that you can do in R. </a:t>
            </a:r>
          </a:p>
          <a:p>
            <a:pPr marL="171450" indent="-171450">
              <a:buFont typeface="Arial" panose="020B0604020202020204" pitchFamily="34" charset="0"/>
              <a:buChar char="•"/>
            </a:pPr>
            <a:r>
              <a:rPr lang="en-US" dirty="0"/>
              <a:t>The simplest operations, like basic arithmetic, can be accomplished with infix operators which are functions/methods enabling basic expressions</a:t>
            </a:r>
          </a:p>
          <a:p>
            <a:pPr marL="171450" indent="-171450">
              <a:buFont typeface="Arial" panose="020B0604020202020204" pitchFamily="34" charset="0"/>
              <a:buChar char="•"/>
            </a:pPr>
            <a:r>
              <a:rPr lang="en-US" dirty="0"/>
              <a:t>The term “infix” comes from the placement of these operators between variables</a:t>
            </a:r>
          </a:p>
          <a:p>
            <a:pPr marL="171450" indent="-171450">
              <a:buFont typeface="Arial" panose="020B0604020202020204" pitchFamily="34" charset="0"/>
              <a:buChar char="•"/>
            </a:pPr>
            <a:r>
              <a:rPr lang="en-US" dirty="0"/>
              <a:t>Essential operators listed here, and a more complete list is available at the link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449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04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81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0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64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Goals</a:t>
            </a:r>
          </a:p>
          <a:p>
            <a:pPr marL="628650" lvl="1" indent="-171450">
              <a:buFont typeface="Arial" panose="020B0604020202020204" pitchFamily="34" charset="0"/>
              <a:buChar char="•"/>
            </a:pPr>
            <a:r>
              <a:rPr lang="en-US" dirty="0"/>
              <a:t>My presentation today is to briefly make the case for why you should be using R when it comes to data science,</a:t>
            </a:r>
          </a:p>
          <a:p>
            <a:pPr marL="628650" lvl="1" indent="-171450">
              <a:buFont typeface="Arial" panose="020B0604020202020204" pitchFamily="34" charset="0"/>
              <a:buChar char="•"/>
            </a:pPr>
            <a:r>
              <a:rPr lang="en-US" dirty="0"/>
              <a:t>I’ll give a quick start guide on basic, tangible things you’ll need to do in R</a:t>
            </a:r>
          </a:p>
          <a:p>
            <a:pPr marL="628650" lvl="1" indent="-171450">
              <a:buFont typeface="Arial" panose="020B0604020202020204" pitchFamily="34" charset="0"/>
              <a:buChar char="•"/>
            </a:pPr>
            <a:r>
              <a:rPr lang="en-US" dirty="0"/>
              <a:t>From there, I’ll be covering a variety of topics that will help you better use and understand the R language</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goal is </a:t>
            </a:r>
            <a:r>
              <a:rPr lang="en-US" b="1" dirty="0"/>
              <a:t>not</a:t>
            </a:r>
            <a:r>
              <a:rPr lang="en-US" dirty="0"/>
              <a:t> to give you all of the information on every topic; there’s simply too much to cover, and so I want to do what I can to tie together a lot of these disparate topics into a cohesive story about R and how to use it</a:t>
            </a:r>
          </a:p>
          <a:p>
            <a:pPr marL="628650" lvl="1" indent="-171450">
              <a:buFont typeface="Arial" panose="020B0604020202020204" pitchFamily="34" charset="0"/>
              <a:buChar char="•"/>
            </a:pPr>
            <a:r>
              <a:rPr lang="en-US" dirty="0"/>
              <a:t>More of a starter pack of topics I find to be of practical use</a:t>
            </a:r>
          </a:p>
          <a:p>
            <a:pPr marL="171450" indent="-171450">
              <a:buFont typeface="Arial" panose="020B0604020202020204" pitchFamily="34" charset="0"/>
              <a:buChar char="•"/>
            </a:pPr>
            <a:r>
              <a:rPr lang="en-US" dirty="0"/>
              <a:t>Some of the technical details I’ll give you are half-truths or white lies, and I’ll do my best to let you know when something is a rule vs. an expectation</a:t>
            </a:r>
          </a:p>
          <a:p>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2</a:t>
            </a:fld>
            <a:endParaRPr lang="en-US"/>
          </a:p>
        </p:txBody>
      </p:sp>
    </p:spTree>
    <p:extLst>
      <p:ext uri="{BB962C8B-B14F-4D97-AF65-F5344CB8AC3E}">
        <p14:creationId xmlns:p14="http://schemas.microsoft.com/office/powerpoint/2010/main" val="342206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124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You’ll see the 4 major types of data that I mentioned all listed below, and you’ll see that they all coalesce to this thing called atomic which then goes on to a vector</a:t>
            </a:r>
          </a:p>
          <a:p>
            <a:pPr marL="628650" lvl="1" indent="-171450">
              <a:buFont typeface="Arial" panose="020B0604020202020204" pitchFamily="34" charset="0"/>
              <a:buChar char="•"/>
            </a:pPr>
            <a:r>
              <a:rPr lang="en-US" dirty="0"/>
              <a:t>Everyone should now know the terms listed below, and some of you are probably familiar with a vector. In summary, a vector is basically a sequence of objects where all of the elements are of the same type</a:t>
            </a:r>
          </a:p>
          <a:p>
            <a:pPr marL="628650" lvl="1" indent="-171450">
              <a:buFont typeface="Arial" panose="020B0604020202020204" pitchFamily="34" charset="0"/>
              <a:buChar char="•"/>
            </a:pPr>
            <a:r>
              <a:rPr lang="en-US" dirty="0"/>
              <a:t>That last part I mentioned, that everything is of the same type or class, is what this idea atomic means. So when you make a vector in R, it makes the vectors atomic, and it can do that by forcing objects to change their class</a:t>
            </a:r>
          </a:p>
          <a:p>
            <a:pPr marL="1085850" lvl="2" indent="-171450">
              <a:buFont typeface="Arial" panose="020B0604020202020204" pitchFamily="34" charset="0"/>
              <a:buChar char="•"/>
            </a:pPr>
            <a:r>
              <a:rPr lang="en-US" dirty="0"/>
              <a:t>This forcing, or coercion, explains the hierarchy you see below where </a:t>
            </a:r>
            <a:r>
              <a:rPr lang="en-US" dirty="0" err="1"/>
              <a:t>logicals</a:t>
            </a:r>
            <a:r>
              <a:rPr lang="en-US" dirty="0"/>
              <a:t> are most specific and characters the least specific. So if I try to create a vector that contains TRUE, FALSE, and “hello”, the lowest common denominator is the character class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90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551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21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319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going to give an overview of how functions are structured in R, and how you use them. There are millions of functions, and I can’t teach you all of them</a:t>
            </a:r>
          </a:p>
          <a:p>
            <a:pPr marL="628650" lvl="1" indent="-171450">
              <a:buFont typeface="Arial" panose="020B0604020202020204" pitchFamily="34" charset="0"/>
              <a:buChar char="•"/>
            </a:pPr>
            <a:r>
              <a:rPr lang="en-US" dirty="0"/>
              <a:t>In general, R is designed as a functional language where a function is named, and you can specify an object argument within the body of the function</a:t>
            </a:r>
          </a:p>
          <a:p>
            <a:pPr marL="628650" lvl="1" indent="-171450">
              <a:buFont typeface="Arial" panose="020B0604020202020204" pitchFamily="34" charset="0"/>
              <a:buChar char="•"/>
            </a:pPr>
            <a:r>
              <a:rPr lang="en-US" dirty="0"/>
              <a:t>Object is normally a vector or a data frame</a:t>
            </a:r>
          </a:p>
          <a:p>
            <a:pPr marL="171450" lvl="0" indent="-171450">
              <a:buFont typeface="Arial" panose="020B0604020202020204" pitchFamily="34" charset="0"/>
              <a:buChar char="•"/>
            </a:pPr>
            <a:r>
              <a:rPr lang="en-US" dirty="0"/>
              <a:t>Arguments should be named explicitly when you first start using R.</a:t>
            </a:r>
          </a:p>
          <a:p>
            <a:pPr marL="628650" lvl="1" indent="-171450">
              <a:buFont typeface="Arial" panose="020B0604020202020204" pitchFamily="34" charset="0"/>
              <a:buChar char="•"/>
            </a:pPr>
            <a:r>
              <a:rPr lang="en-US" dirty="0"/>
              <a:t>That is, if a function has a placeholder for an argument called </a:t>
            </a:r>
            <a:r>
              <a:rPr lang="en-US" dirty="0" err="1"/>
              <a:t>na.rm</a:t>
            </a:r>
            <a:r>
              <a:rPr lang="en-US" dirty="0"/>
              <a:t> that is a logical removing NA/missing values, then you should write </a:t>
            </a:r>
            <a:r>
              <a:rPr lang="en-US" dirty="0" err="1"/>
              <a:t>na.rm</a:t>
            </a:r>
            <a:r>
              <a:rPr lang="en-US" dirty="0"/>
              <a:t> = TRUE, for example</a:t>
            </a:r>
          </a:p>
          <a:p>
            <a:pPr marL="171450" lvl="0" indent="-171450">
              <a:buFont typeface="Arial" panose="020B0604020202020204" pitchFamily="34" charset="0"/>
              <a:buChar char="•"/>
            </a:pPr>
            <a:r>
              <a:rPr lang="en-US" dirty="0"/>
              <a:t>These ideas stand true for both user-defined and built-in functions!</a:t>
            </a:r>
          </a:p>
          <a:p>
            <a:pPr marL="628650" lvl="1" indent="-171450">
              <a:buFont typeface="Arial" panose="020B0604020202020204" pitchFamily="34" charset="0"/>
              <a:buChar char="•"/>
            </a:pPr>
            <a:r>
              <a:rPr lang="en-US" dirty="0"/>
              <a:t>The functions authored by others are just like any custom functions you would write on your own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247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has a built-in function for finding the mean, and the first argument, X, is a placeholder for the values you’re evaluating for the mean.</a:t>
            </a:r>
          </a:p>
          <a:p>
            <a:pPr marL="628650" lvl="1" indent="-171450">
              <a:buFont typeface="Arial" panose="020B0604020202020204" pitchFamily="34" charset="0"/>
              <a:buChar char="•"/>
            </a:pPr>
            <a:r>
              <a:rPr lang="en-US" dirty="0"/>
              <a:t>The … represents space for other arguments that can be specified in this function such as trimming the decimals in the output and removing missing values when calculating</a:t>
            </a:r>
          </a:p>
          <a:p>
            <a:pPr marL="628650" lvl="1" indent="-171450">
              <a:buFont typeface="Arial" panose="020B0604020202020204" pitchFamily="34" charset="0"/>
              <a:buChar char="•"/>
            </a:pPr>
            <a:r>
              <a:rPr lang="en-US" dirty="0"/>
              <a:t>The third call is an example of positional </a:t>
            </a:r>
            <a:r>
              <a:rPr lang="en-US" dirty="0" err="1"/>
              <a:t>matchibng</a:t>
            </a:r>
            <a:r>
              <a:rPr lang="en-US" dirty="0"/>
              <a:t>; the first argument should be a vector of values, and I gave the first spot a vector of values without being explicit</a:t>
            </a:r>
          </a:p>
          <a:p>
            <a:pPr marL="171450" lvl="0" indent="-171450">
              <a:buFont typeface="Arial" panose="020B0604020202020204" pitchFamily="34" charset="0"/>
              <a:buChar char="•"/>
            </a:pPr>
            <a:r>
              <a:rPr lang="en-US" dirty="0"/>
              <a:t>Not going to go into the details, but here’s an example of a user-defined function that is assigned to the variable </a:t>
            </a:r>
            <a:r>
              <a:rPr lang="en-US" dirty="0" err="1"/>
              <a:t>my_mean</a:t>
            </a:r>
            <a:r>
              <a:rPr lang="en-US" dirty="0"/>
              <a:t>.</a:t>
            </a:r>
          </a:p>
          <a:p>
            <a:pPr marL="628650" lvl="1" indent="-171450">
              <a:buFont typeface="Arial" panose="020B0604020202020204" pitchFamily="34" charset="0"/>
              <a:buChar char="•"/>
            </a:pPr>
            <a:r>
              <a:rPr lang="en-US" dirty="0"/>
              <a:t>Uses the function() call and curly braces to wrap everything that will be done in my function, and the output will be returned.</a:t>
            </a:r>
          </a:p>
          <a:p>
            <a:pPr marL="171450" lvl="0" indent="-171450">
              <a:buFont typeface="Arial" panose="020B0604020202020204" pitchFamily="34" charset="0"/>
              <a:buChar char="•"/>
            </a:pPr>
            <a:r>
              <a:rPr lang="en-US" dirty="0"/>
              <a:t>Too much to cover here, but wanted to give an idea</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525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005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4B8015-3C82-EA45-A8F9-59661578B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059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 is mostly derived from the S language developed by Ross Ihaka and Robert Gentleman at the University of Auckland, NZ</a:t>
            </a:r>
          </a:p>
          <a:p>
            <a:pPr marL="171450" indent="-171450">
              <a:buFont typeface="Arial" panose="020B0604020202020204" pitchFamily="34" charset="0"/>
              <a:buChar char="•"/>
            </a:pPr>
            <a:r>
              <a:rPr lang="en-US" dirty="0"/>
              <a:t>First complete release was early 2000, and the latest milestone was reached just back in April as R reached it’s 4</a:t>
            </a:r>
            <a:r>
              <a:rPr lang="en-US" baseline="30000" dirty="0"/>
              <a:t>th</a:t>
            </a:r>
            <a:r>
              <a:rPr lang="en-US" dirty="0"/>
              <a:t> major iteration</a:t>
            </a:r>
          </a:p>
          <a:p>
            <a:pPr marL="171450" indent="-171450">
              <a:buFont typeface="Arial" panose="020B0604020202020204" pitchFamily="34" charset="0"/>
              <a:buChar char="•"/>
            </a:pPr>
            <a:r>
              <a:rPr lang="en-US" dirty="0"/>
              <a:t>When being developed by Ihaka and Gentleman, it was explicitly made as an open-source statistical analysis tool to address what they saw as a shortcoming in this aspect of the research world</a:t>
            </a:r>
          </a:p>
        </p:txBody>
      </p:sp>
      <p:sp>
        <p:nvSpPr>
          <p:cNvPr id="4" name="Slide Number Placeholder 3"/>
          <p:cNvSpPr>
            <a:spLocks noGrp="1"/>
          </p:cNvSpPr>
          <p:nvPr>
            <p:ph type="sldNum" sz="quarter" idx="5"/>
          </p:nvPr>
        </p:nvSpPr>
        <p:spPr/>
        <p:txBody>
          <a:bodyPr/>
          <a:lstStyle/>
          <a:p>
            <a:fld id="{884B8015-3C82-EA45-A8F9-59661578BB8F}" type="slidenum">
              <a:rPr lang="en-US" smtClean="0"/>
              <a:t>4</a:t>
            </a:fld>
            <a:endParaRPr lang="en-US"/>
          </a:p>
        </p:txBody>
      </p:sp>
    </p:spTree>
    <p:extLst>
      <p:ext uri="{BB962C8B-B14F-4D97-AF65-F5344CB8AC3E}">
        <p14:creationId xmlns:p14="http://schemas.microsoft.com/office/powerpoint/2010/main" val="417593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Mentioned it’s primarily derived from the S language, but also implements C and FORTRAN. The details here don’t matter except for the fact that operations under-the-hood for R are an amalgamation of languages, and it produces some technical debt—updates can be slow</a:t>
            </a:r>
          </a:p>
          <a:p>
            <a:pPr marL="228600" indent="-228600">
              <a:buFont typeface="+mj-lt"/>
              <a:buAutoNum type="arabicPeriod"/>
            </a:pPr>
            <a:r>
              <a:rPr lang="en-US" dirty="0"/>
              <a:t>Hand-in-hand with this technical debt is the fact that some of the error messages are, frankly, obtuse. Even today, I often struggle to really understand error messages that are produced at a low-level and in Base R.</a:t>
            </a:r>
          </a:p>
          <a:p>
            <a:pPr marL="228600" indent="-228600">
              <a:buFont typeface="+mj-lt"/>
              <a:buAutoNum type="arabicPeriod"/>
            </a:pPr>
            <a:r>
              <a:rPr lang="en-US" dirty="0"/>
              <a:t>Base graphics are ugly, and customization is poor</a:t>
            </a:r>
          </a:p>
          <a:p>
            <a:pPr marL="228600" indent="-228600">
              <a:buFont typeface="+mj-lt"/>
              <a:buAutoNum type="arabicPeriod"/>
            </a:pPr>
            <a:r>
              <a:rPr lang="en-US" dirty="0"/>
              <a:t>Blessing and a curse: options. So many options when it comes to packages. </a:t>
            </a:r>
          </a:p>
          <a:p>
            <a:pPr marL="685800" lvl="1" indent="-228600">
              <a:buFont typeface="+mj-lt"/>
              <a:buAutoNum type="arabicPeriod"/>
            </a:pPr>
            <a:r>
              <a:rPr lang="en-US" dirty="0"/>
              <a:t>When it comes to data preparation and visualization, I emphatically recommend the </a:t>
            </a:r>
            <a:r>
              <a:rPr lang="en-US" dirty="0" err="1"/>
              <a:t>Tidyverse</a:t>
            </a:r>
            <a:r>
              <a:rPr lang="en-US" dirty="0"/>
              <a:t> which was the topic of last week’s presentation. I’d strongly encourage you to check out that video if data prep and viz is your primary concern right now.</a:t>
            </a:r>
          </a:p>
          <a:p>
            <a:pPr marL="228600" lvl="0" indent="-228600">
              <a:buFont typeface="+mj-lt"/>
              <a:buAutoNum type="arabicPeriod"/>
            </a:pPr>
            <a:r>
              <a:rPr lang="en-US" dirty="0"/>
              <a:t>Biggest problem I come across is that some R fundamentals have a steep learning curve. I encountered this myself when learning R, and I hope</a:t>
            </a:r>
          </a:p>
        </p:txBody>
      </p:sp>
      <p:sp>
        <p:nvSpPr>
          <p:cNvPr id="4" name="Slide Number Placeholder 3"/>
          <p:cNvSpPr>
            <a:spLocks noGrp="1"/>
          </p:cNvSpPr>
          <p:nvPr>
            <p:ph type="sldNum" sz="quarter" idx="5"/>
          </p:nvPr>
        </p:nvSpPr>
        <p:spPr/>
        <p:txBody>
          <a:bodyPr/>
          <a:lstStyle/>
          <a:p>
            <a:fld id="{884B8015-3C82-EA45-A8F9-59661578BB8F}" type="slidenum">
              <a:rPr lang="en-US" smtClean="0"/>
              <a:t>5</a:t>
            </a:fld>
            <a:endParaRPr lang="en-US"/>
          </a:p>
        </p:txBody>
      </p:sp>
    </p:spTree>
    <p:extLst>
      <p:ext uri="{BB962C8B-B14F-4D97-AF65-F5344CB8AC3E}">
        <p14:creationId xmlns:p14="http://schemas.microsoft.com/office/powerpoint/2010/main" val="2897082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any of those cons are a dealbreaker, here are some common alternatives particularly within academia</a:t>
            </a:r>
          </a:p>
          <a:p>
            <a:pPr marL="628650" lvl="1" indent="-171450">
              <a:buFont typeface="Arial" panose="020B0604020202020204" pitchFamily="34" charset="0"/>
              <a:buChar char="•"/>
            </a:pPr>
            <a:r>
              <a:rPr lang="en-US" dirty="0"/>
              <a:t>SPSS has been the most popular language for the last 2 decades followed by R</a:t>
            </a:r>
          </a:p>
          <a:p>
            <a:pPr marL="628650" lvl="1" indent="-171450">
              <a:buFont typeface="Arial" panose="020B0604020202020204" pitchFamily="34" charset="0"/>
              <a:buChar char="•"/>
            </a:pPr>
            <a:r>
              <a:rPr lang="en-US" dirty="0"/>
              <a:t>SAS in a far 3</a:t>
            </a:r>
            <a:r>
              <a:rPr lang="en-US" baseline="30000" dirty="0"/>
              <a:t>rd</a:t>
            </a:r>
            <a:r>
              <a:rPr lang="en-US" dirty="0"/>
              <a:t>, followed by MATLAB then everything else</a:t>
            </a:r>
          </a:p>
          <a:p>
            <a:pPr marL="628650" lvl="1" indent="-171450">
              <a:buFont typeface="Arial" panose="020B0604020202020204" pitchFamily="34" charset="0"/>
              <a:buChar char="•"/>
            </a:pPr>
            <a:r>
              <a:rPr lang="en-US" dirty="0"/>
              <a:t>Python good because it’s a common general-purpose language, and has good data science libraries</a:t>
            </a:r>
          </a:p>
          <a:p>
            <a:pPr marL="628650" lvl="1" indent="-171450">
              <a:buFont typeface="Arial" panose="020B0604020202020204" pitchFamily="34" charset="0"/>
              <a:buChar char="•"/>
            </a:pPr>
            <a:r>
              <a:rPr lang="en-US" dirty="0"/>
              <a:t>Julia is the upstart language that could be really big in 10 years—strong emphasis on execution speed</a:t>
            </a:r>
          </a:p>
        </p:txBody>
      </p:sp>
      <p:sp>
        <p:nvSpPr>
          <p:cNvPr id="4" name="Slide Number Placeholder 3"/>
          <p:cNvSpPr>
            <a:spLocks noGrp="1"/>
          </p:cNvSpPr>
          <p:nvPr>
            <p:ph type="sldNum" sz="quarter" idx="5"/>
          </p:nvPr>
        </p:nvSpPr>
        <p:spPr/>
        <p:txBody>
          <a:bodyPr/>
          <a:lstStyle/>
          <a:p>
            <a:fld id="{884B8015-3C82-EA45-A8F9-59661578BB8F}" type="slidenum">
              <a:rPr lang="en-US" smtClean="0"/>
              <a:t>6</a:t>
            </a:fld>
            <a:endParaRPr lang="en-US"/>
          </a:p>
        </p:txBody>
      </p:sp>
    </p:spTree>
    <p:extLst>
      <p:ext uri="{BB962C8B-B14F-4D97-AF65-F5344CB8AC3E}">
        <p14:creationId xmlns:p14="http://schemas.microsoft.com/office/powerpoint/2010/main" val="371982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SAS, Stata, SPSS, and MATLAB all cost money, but R is free!</a:t>
            </a:r>
          </a:p>
          <a:p>
            <a:pPr marL="171450" indent="-171450">
              <a:buFont typeface="Arial" panose="020B0604020202020204" pitchFamily="34" charset="0"/>
              <a:buChar char="•"/>
            </a:pPr>
            <a:r>
              <a:rPr lang="en-US" dirty="0"/>
              <a:t>Excellent documentation network; 99% of all questions I’ve ever had about R have already been answered online</a:t>
            </a:r>
          </a:p>
          <a:p>
            <a:pPr marL="171450" indent="-171450">
              <a:buFont typeface="Arial" panose="020B0604020202020204" pitchFamily="34" charset="0"/>
              <a:buChar char="•"/>
            </a:pPr>
            <a:r>
              <a:rPr lang="en-US" dirty="0"/>
              <a:t>Standard in most research or data science jobs</a:t>
            </a:r>
          </a:p>
          <a:p>
            <a:pPr marL="171450" indent="-171450">
              <a:buFont typeface="Arial" panose="020B0604020202020204" pitchFamily="34" charset="0"/>
              <a:buChar char="•"/>
            </a:pPr>
            <a:r>
              <a:rPr lang="en-US" dirty="0"/>
              <a:t>Many universities transitioning to it over MATLAB due to cost and open research initiatives</a:t>
            </a:r>
          </a:p>
          <a:p>
            <a:pPr marL="628650" lvl="1" indent="-171450">
              <a:buFont typeface="Arial" panose="020B0604020202020204" pitchFamily="34" charset="0"/>
              <a:buChar char="•"/>
            </a:pPr>
            <a:r>
              <a:rPr lang="en-US" dirty="0"/>
              <a:t>Anecdote: Berkeley data science courses are now all R, and Berkeley is the largest pipeline of CRCs here</a:t>
            </a:r>
          </a:p>
          <a:p>
            <a:pPr marL="628650" lvl="1" indent="-171450">
              <a:buFont typeface="Arial" panose="020B0604020202020204" pitchFamily="34" charset="0"/>
              <a:buChar char="•"/>
            </a:pPr>
            <a:r>
              <a:rPr lang="en-US" dirty="0"/>
              <a:t>My university actively made the switch while I was a student as well</a:t>
            </a:r>
          </a:p>
          <a:p>
            <a:pPr marL="171450" indent="-171450">
              <a:buFont typeface="Arial" panose="020B0604020202020204" pitchFamily="34" charset="0"/>
              <a:buChar char="•"/>
            </a:pPr>
            <a:r>
              <a:rPr lang="en-US" dirty="0"/>
              <a:t>Package growth from 2000 to 2019, and the breadth of packages is incredible</a:t>
            </a:r>
          </a:p>
          <a:p>
            <a:pPr marL="628650" lvl="1" indent="-171450">
              <a:buFont typeface="Arial" panose="020B0604020202020204" pitchFamily="34" charset="0"/>
              <a:buChar char="•"/>
            </a:pPr>
            <a:r>
              <a:rPr lang="en-US" dirty="0"/>
              <a:t>Everything from QR code generators, to website generators, to machine learning and big data outsourcing packages.</a:t>
            </a:r>
          </a:p>
          <a:p>
            <a:pPr marL="171450" indent="-171450">
              <a:buFont typeface="Arial" panose="020B0604020202020204" pitchFamily="34" charset="0"/>
              <a:buChar char="•"/>
            </a:pPr>
            <a:r>
              <a:rPr lang="en-US" dirty="0"/>
              <a:t>So these are the pros of R. Now, what would be of interest to everyone here as researchers?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7</a:t>
            </a:fld>
            <a:endParaRPr lang="en-US"/>
          </a:p>
        </p:txBody>
      </p:sp>
    </p:spTree>
    <p:extLst>
      <p:ext uri="{BB962C8B-B14F-4D97-AF65-F5344CB8AC3E}">
        <p14:creationId xmlns:p14="http://schemas.microsoft.com/office/powerpoint/2010/main" val="53753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R has packages for basically any analysis technique you’ve ever seen implemented</a:t>
            </a:r>
          </a:p>
          <a:p>
            <a:pPr marL="171450" indent="-171450">
              <a:buFont typeface="Arial" panose="020B0604020202020204" pitchFamily="34" charset="0"/>
              <a:buChar char="•"/>
            </a:pPr>
            <a:r>
              <a:rPr lang="en-US" dirty="0"/>
              <a:t>Functions for descriptive stats such as measures of central tendency, dispersion, and skewness are built into the stats package alongside standard inferential approaches like hypothesis testing, regression models, general linear models, and other population estimates</a:t>
            </a:r>
          </a:p>
          <a:p>
            <a:pPr marL="628650" lvl="1" indent="-171450">
              <a:buFont typeface="Arial" panose="020B0604020202020204" pitchFamily="34" charset="0"/>
              <a:buChar char="•"/>
            </a:pPr>
            <a:r>
              <a:rPr lang="en-US" dirty="0"/>
              <a:t>Psych package extends this to common psych analyses I know are performed at the MAC such as PCA, item response theory, cluster analysis, and more</a:t>
            </a:r>
          </a:p>
          <a:p>
            <a:pPr marL="628650" lvl="1" indent="-171450">
              <a:buFont typeface="Arial" panose="020B0604020202020204" pitchFamily="34" charset="0"/>
              <a:buChar char="•"/>
            </a:pPr>
            <a:r>
              <a:rPr lang="en-US" dirty="0"/>
              <a:t>Haven’t validated {</a:t>
            </a:r>
            <a:r>
              <a:rPr lang="en-US" dirty="0" err="1"/>
              <a:t>summarytools</a:t>
            </a:r>
            <a:r>
              <a:rPr lang="en-US" dirty="0"/>
              <a:t>} myself, but people seem to like some of the summary functions—wraps the {stats} package nicely</a:t>
            </a:r>
          </a:p>
          <a:p>
            <a:pPr marL="171450" lvl="0" indent="-171450">
              <a:buFont typeface="Arial" panose="020B0604020202020204" pitchFamily="34" charset="0"/>
              <a:buChar char="•"/>
            </a:pPr>
            <a:r>
              <a:rPr lang="en-US" dirty="0"/>
              <a:t>Machine learning techniques</a:t>
            </a:r>
          </a:p>
          <a:p>
            <a:pPr marL="628650" lvl="1" indent="-171450">
              <a:buFont typeface="Arial" panose="020B0604020202020204" pitchFamily="34" charset="0"/>
              <a:buChar char="•"/>
            </a:pPr>
            <a:r>
              <a:rPr lang="en-US" dirty="0"/>
              <a:t>{</a:t>
            </a:r>
            <a:r>
              <a:rPr lang="en-US" dirty="0" err="1"/>
              <a:t>mlr</a:t>
            </a:r>
            <a:r>
              <a:rPr lang="en-US" dirty="0"/>
              <a:t>} is the only one I’m directly familiar with, and I’m a big fan. Covers all of the major classification and unsupervised learning techniques you might be interested in: </a:t>
            </a:r>
            <a:r>
              <a:rPr lang="en-US" dirty="0" err="1"/>
              <a:t>kNN</a:t>
            </a:r>
            <a:r>
              <a:rPr lang="en-US" dirty="0"/>
              <a:t>, random forests, survival analysis, and so much more with clear methods for hyperparameter tuning</a:t>
            </a:r>
          </a:p>
          <a:p>
            <a:pPr marL="1085850" lvl="2" indent="-171450">
              <a:buFont typeface="Arial" panose="020B0604020202020204" pitchFamily="34" charset="0"/>
              <a:buChar char="•"/>
            </a:pPr>
            <a:r>
              <a:rPr lang="en-US" dirty="0"/>
              <a:t>Technically a deprecated package</a:t>
            </a:r>
          </a:p>
          <a:p>
            <a:pPr marL="628650" lvl="1" indent="-171450">
              <a:buFont typeface="Arial" panose="020B0604020202020204" pitchFamily="34" charset="0"/>
              <a:buChar char="•"/>
            </a:pPr>
            <a:r>
              <a:rPr lang="en-US" dirty="0"/>
              <a:t>{caret} seems to be the other major ML package</a:t>
            </a:r>
          </a:p>
          <a:p>
            <a:pPr marL="628650" lvl="1" indent="-171450">
              <a:buFont typeface="Arial" panose="020B0604020202020204" pitchFamily="34" charset="0"/>
              <a:buChar char="•"/>
            </a:pPr>
            <a:r>
              <a:rPr lang="en-US" dirty="0"/>
              <a:t>{</a:t>
            </a:r>
            <a:r>
              <a:rPr lang="en-US" dirty="0" err="1"/>
              <a:t>nlme</a:t>
            </a:r>
            <a:r>
              <a:rPr lang="en-US" dirty="0"/>
              <a:t>} is included here because it’s a linear mixed effects models package, and these analyses seem to come up frequently at the MAC (beyond basic GLMs)</a:t>
            </a:r>
          </a:p>
          <a:p>
            <a:pPr marL="171450" lvl="0" indent="-171450">
              <a:buFont typeface="Arial" panose="020B0604020202020204" pitchFamily="34" charset="0"/>
              <a:buChar char="•"/>
            </a:pPr>
            <a:r>
              <a:rPr lang="en-US" dirty="0"/>
              <a:t>Big data processing</a:t>
            </a:r>
          </a:p>
          <a:p>
            <a:pPr marL="628650" lvl="1" indent="-171450">
              <a:buFont typeface="Arial" panose="020B0604020202020204" pitchFamily="34" charset="0"/>
              <a:buChar char="•"/>
            </a:pPr>
            <a:r>
              <a:rPr lang="en-US" dirty="0"/>
              <a:t>Probably not super applicable unless you’re working with massive datasets like with genetics or some sort of large-scale neuroimaging work</a:t>
            </a:r>
          </a:p>
          <a:p>
            <a:pPr marL="628650" lvl="1" indent="-171450">
              <a:buFont typeface="Arial" panose="020B0604020202020204" pitchFamily="34" charset="0"/>
              <a:buChar char="•"/>
            </a:pPr>
            <a:r>
              <a:rPr lang="en-US" dirty="0"/>
              <a:t>Packages to interface with things like Apache Spark, Hadoop, and Storm if you find yourself dealing with huge amounts of data that cannot reasonably be processed in RAM on your system</a:t>
            </a:r>
          </a:p>
          <a:p>
            <a:pPr marL="628650" lvl="1" indent="-171450">
              <a:buFont typeface="Arial" panose="020B0604020202020204" pitchFamily="34" charset="0"/>
              <a:buChar char="•"/>
            </a:pPr>
            <a:r>
              <a:rPr lang="en-US" dirty="0"/>
              <a:t>Don’t worry if you’re not familiar with these—they’re not super applicable to research</a:t>
            </a:r>
          </a:p>
          <a:p>
            <a:pPr marL="171450" lvl="0" indent="-171450">
              <a:buFont typeface="Arial" panose="020B0604020202020204" pitchFamily="34" charset="0"/>
              <a:buChar char="•"/>
            </a:pPr>
            <a:r>
              <a:rPr lang="en-US" dirty="0"/>
              <a:t>This concludes the section on R as a data science tool. I hope that you’re now wondering how to actually use R, and as such we’ll move on to the Quick Start guide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8</a:t>
            </a:fld>
            <a:endParaRPr lang="en-US"/>
          </a:p>
        </p:txBody>
      </p:sp>
    </p:spTree>
    <p:extLst>
      <p:ext uri="{BB962C8B-B14F-4D97-AF65-F5344CB8AC3E}">
        <p14:creationId xmlns:p14="http://schemas.microsoft.com/office/powerpoint/2010/main" val="1444214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to download</a:t>
            </a:r>
          </a:p>
          <a:p>
            <a:pPr marL="171450" indent="-171450">
              <a:buFont typeface="Arial" panose="020B0604020202020204" pitchFamily="34" charset="0"/>
              <a:buChar char="•"/>
            </a:pPr>
            <a:r>
              <a:rPr lang="en-US" dirty="0"/>
              <a:t>How to use some of those tools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84B8015-3C82-EA45-A8F9-59661578BB8F}" type="slidenum">
              <a:rPr lang="en-US" smtClean="0"/>
              <a:t>9</a:t>
            </a:fld>
            <a:endParaRPr lang="en-US"/>
          </a:p>
        </p:txBody>
      </p:sp>
    </p:spTree>
    <p:extLst>
      <p:ext uri="{BB962C8B-B14F-4D97-AF65-F5344CB8AC3E}">
        <p14:creationId xmlns:p14="http://schemas.microsoft.com/office/powerpoint/2010/main" val="3623010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started, you’ll need to download R! Available at the R Project website, can google “download R”, or can open the link in this slide if you check out these slides on my GitHub after the presentation</a:t>
            </a:r>
          </a:p>
          <a:p>
            <a:pPr marL="171450" indent="-171450">
              <a:buFont typeface="Arial" panose="020B0604020202020204" pitchFamily="34" charset="0"/>
              <a:buChar char="•"/>
            </a:pPr>
            <a:r>
              <a:rPr lang="en-US" dirty="0"/>
              <a:t>If you’re on a Mac I recommend downloading </a:t>
            </a:r>
            <a:r>
              <a:rPr lang="en-US" dirty="0" err="1"/>
              <a:t>Xcode</a:t>
            </a:r>
            <a:r>
              <a:rPr lang="en-US" dirty="0"/>
              <a:t>, and downloading </a:t>
            </a:r>
            <a:r>
              <a:rPr lang="en-US" dirty="0" err="1"/>
              <a:t>Rtools</a:t>
            </a:r>
            <a:r>
              <a:rPr lang="en-US" dirty="0"/>
              <a:t> if you’re on a PC</a:t>
            </a:r>
          </a:p>
          <a:p>
            <a:pPr marL="628650" lvl="1" indent="-171450">
              <a:buFont typeface="Arial" panose="020B0604020202020204" pitchFamily="34" charset="0"/>
              <a:buChar char="•"/>
            </a:pPr>
            <a:r>
              <a:rPr lang="en-US" dirty="0"/>
              <a:t>These </a:t>
            </a:r>
            <a:r>
              <a:rPr lang="en-US" dirty="0" err="1"/>
              <a:t>softwares</a:t>
            </a:r>
            <a:r>
              <a:rPr lang="en-US" dirty="0"/>
              <a:t> are for compiling some R packages that use C/C++/FORTRAN. Don’t worry about the details</a:t>
            </a:r>
          </a:p>
          <a:p>
            <a:pPr marL="171450" lvl="0" indent="-171450">
              <a:buFont typeface="Arial" panose="020B0604020202020204" pitchFamily="34" charset="0"/>
              <a:buChar char="•"/>
            </a:pPr>
            <a:r>
              <a:rPr lang="en-US" dirty="0"/>
              <a:t>Next most important step after downloading R is downloading RStudio which is an IDE or interactive development environment.</a:t>
            </a:r>
          </a:p>
          <a:p>
            <a:pPr marL="628650" lvl="1" indent="-171450">
              <a:buFont typeface="Arial" panose="020B0604020202020204" pitchFamily="34" charset="0"/>
              <a:buChar char="•"/>
            </a:pPr>
            <a:r>
              <a:rPr lang="en-US" dirty="0"/>
              <a:t>This is technically optional, but this IDE is a massive improvement over the base R tool. The only time I bring up the original R program is when I do it accidentally</a:t>
            </a:r>
          </a:p>
          <a:p>
            <a:pPr marL="628650" lvl="1" indent="-171450">
              <a:buFont typeface="Arial" panose="020B0604020202020204" pitchFamily="34" charset="0"/>
              <a:buChar char="•"/>
            </a:pPr>
            <a:r>
              <a:rPr lang="en-US" dirty="0"/>
              <a:t>The IDE lets you interactively write, run, and edit your code in an easily viewable environment</a:t>
            </a:r>
          </a:p>
          <a:p>
            <a:pPr marL="628650" lvl="1" indent="-171450">
              <a:buFont typeface="Arial" panose="020B0604020202020204" pitchFamily="34" charset="0"/>
              <a:buChar char="•"/>
            </a:pPr>
            <a:r>
              <a:rPr lang="en-US" dirty="0"/>
              <a:t>Will show you what that environment looks like so we can quickly become familiar with it!</a:t>
            </a:r>
          </a:p>
        </p:txBody>
      </p:sp>
      <p:sp>
        <p:nvSpPr>
          <p:cNvPr id="4" name="Slide Number Placeholder 3"/>
          <p:cNvSpPr>
            <a:spLocks noGrp="1"/>
          </p:cNvSpPr>
          <p:nvPr>
            <p:ph type="sldNum" sz="quarter" idx="5"/>
          </p:nvPr>
        </p:nvSpPr>
        <p:spPr/>
        <p:txBody>
          <a:bodyPr/>
          <a:lstStyle/>
          <a:p>
            <a:fld id="{884B8015-3C82-EA45-A8F9-59661578BB8F}" type="slidenum">
              <a:rPr lang="en-US" smtClean="0"/>
              <a:t>10</a:t>
            </a:fld>
            <a:endParaRPr lang="en-US"/>
          </a:p>
        </p:txBody>
      </p:sp>
    </p:spTree>
    <p:extLst>
      <p:ext uri="{BB962C8B-B14F-4D97-AF65-F5344CB8AC3E}">
        <p14:creationId xmlns:p14="http://schemas.microsoft.com/office/powerpoint/2010/main" val="2443996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375060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555141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917091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vl2pPr>
              <a:defRPr sz="1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98004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82971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97294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321042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9FB9CA-DA00-6141-AA62-11BD210EAE9E}" type="datetimeFigureOut">
              <a:rPr lang="en-US" smtClean="0"/>
              <a:t>8/17/20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234605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43882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9FB9CA-DA00-6141-AA62-11BD210EAE9E}" type="datetimeFigureOut">
              <a:rPr lang="en-US" smtClean="0"/>
              <a:t>8/17/20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180100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C9FB9CA-DA00-6141-AA62-11BD210EAE9E}" type="datetimeFigureOut">
              <a:rPr lang="en-US" smtClean="0"/>
              <a:t>8/17/20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5CDEBAC7-8570-214F-B1C2-25FE9831AD0F}" type="slidenum">
              <a:rPr lang="en-US" smtClean="0"/>
              <a:t>‹#›</a:t>
            </a:fld>
            <a:endParaRPr lang="en-US"/>
          </a:p>
        </p:txBody>
      </p:sp>
    </p:spTree>
    <p:extLst>
      <p:ext uri="{BB962C8B-B14F-4D97-AF65-F5344CB8AC3E}">
        <p14:creationId xmlns:p14="http://schemas.microsoft.com/office/powerpoint/2010/main" val="269282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DC9FB9CA-DA00-6141-AA62-11BD210EAE9E}" type="datetimeFigureOut">
              <a:rPr lang="en-US" smtClean="0"/>
              <a:t>8/17/20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CDEBAC7-8570-214F-B1C2-25FE9831AD0F}" type="slidenum">
              <a:rPr lang="en-US" smtClean="0"/>
              <a:t>‹#›</a:t>
            </a:fld>
            <a:endParaRPr lang="en-US"/>
          </a:p>
        </p:txBody>
      </p:sp>
    </p:spTree>
    <p:extLst>
      <p:ext uri="{BB962C8B-B14F-4D97-AF65-F5344CB8AC3E}">
        <p14:creationId xmlns:p14="http://schemas.microsoft.com/office/powerpoint/2010/main" val="205239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loud.r-projec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rstudio.com/products/rstudio/download/" TargetMode="External"/><Relationship Id="rId5" Type="http://schemas.openxmlformats.org/officeDocument/2006/relationships/hyperlink" Target="https://cran.r-project.org/bin/windows/Rtools/" TargetMode="External"/><Relationship Id="rId4" Type="http://schemas.openxmlformats.org/officeDocument/2006/relationships/hyperlink" Target="https://apps.apple.com/us/app/xcode/id497799835?mt=1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pplied-r.com/data-infix-operators-in-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F7ED-6063-1E41-A111-ED9D480DECB1}"/>
              </a:ext>
            </a:extLst>
          </p:cNvPr>
          <p:cNvSpPr>
            <a:spLocks noGrp="1"/>
          </p:cNvSpPr>
          <p:nvPr>
            <p:ph type="ctrTitle"/>
          </p:nvPr>
        </p:nvSpPr>
        <p:spPr/>
        <p:txBody>
          <a:bodyPr/>
          <a:lstStyle/>
          <a:p>
            <a:r>
              <a:rPr lang="en-US" dirty="0"/>
              <a:t>Introduction to </a:t>
            </a:r>
            <a:br>
              <a:rPr lang="en-US" dirty="0"/>
            </a:br>
            <a:r>
              <a:rPr lang="en-US" dirty="0"/>
              <a:t>Data Science In R</a:t>
            </a:r>
          </a:p>
        </p:txBody>
      </p:sp>
      <p:sp>
        <p:nvSpPr>
          <p:cNvPr id="3" name="Subtitle 2">
            <a:extLst>
              <a:ext uri="{FF2B5EF4-FFF2-40B4-BE49-F238E27FC236}">
                <a16:creationId xmlns:a16="http://schemas.microsoft.com/office/drawing/2014/main" id="{CD1B45B2-866C-514A-A952-35EF6426C46A}"/>
              </a:ext>
            </a:extLst>
          </p:cNvPr>
          <p:cNvSpPr>
            <a:spLocks noGrp="1"/>
          </p:cNvSpPr>
          <p:nvPr>
            <p:ph type="subTitle" idx="1"/>
          </p:nvPr>
        </p:nvSpPr>
        <p:spPr/>
        <p:txBody>
          <a:bodyPr/>
          <a:lstStyle/>
          <a:p>
            <a:r>
              <a:rPr lang="en-US" dirty="0"/>
              <a:t>Pat Callahan</a:t>
            </a:r>
          </a:p>
          <a:p>
            <a:r>
              <a:rPr lang="en-US" dirty="0"/>
              <a:t>UCSF Memory and Aging Center</a:t>
            </a:r>
          </a:p>
          <a:p>
            <a:r>
              <a:rPr lang="en-US" dirty="0"/>
              <a:t>8/18/2020</a:t>
            </a:r>
          </a:p>
        </p:txBody>
      </p:sp>
    </p:spTree>
    <p:extLst>
      <p:ext uri="{BB962C8B-B14F-4D97-AF65-F5344CB8AC3E}">
        <p14:creationId xmlns:p14="http://schemas.microsoft.com/office/powerpoint/2010/main" val="26257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Getting </a:t>
            </a:r>
            <a:br>
              <a:rPr lang="en-US" sz="4400" dirty="0">
                <a:solidFill>
                  <a:schemeClr val="tx1"/>
                </a:solidFill>
              </a:rPr>
            </a:br>
            <a:r>
              <a:rPr lang="en-US" sz="4400" dirty="0">
                <a:solidFill>
                  <a:schemeClr val="tx1"/>
                </a:solidFill>
              </a:rPr>
              <a:t>Started </a:t>
            </a:r>
            <a:br>
              <a:rPr lang="en-US" sz="4400" dirty="0">
                <a:solidFill>
                  <a:schemeClr val="tx1"/>
                </a:solidFill>
              </a:rPr>
            </a:br>
            <a:r>
              <a:rPr lang="en-US" sz="4400" dirty="0">
                <a:solidFill>
                  <a:schemeClr val="tx1"/>
                </a:solidFill>
              </a:rPr>
              <a:t>with 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hlinkClick r:id="rId3"/>
              </a:rPr>
              <a:t>Download R</a:t>
            </a:r>
            <a:r>
              <a:rPr lang="en-US" dirty="0"/>
              <a:t> from the R Project website</a:t>
            </a:r>
          </a:p>
          <a:p>
            <a:r>
              <a:rPr lang="en-US" dirty="0"/>
              <a:t>Optional: download </a:t>
            </a:r>
            <a:r>
              <a:rPr lang="en-US" dirty="0" err="1">
                <a:hlinkClick r:id="rId4"/>
              </a:rPr>
              <a:t>Xcode</a:t>
            </a:r>
            <a:r>
              <a:rPr lang="en-US" dirty="0"/>
              <a:t> (Mac) or {</a:t>
            </a:r>
            <a:r>
              <a:rPr lang="en-US" dirty="0" err="1">
                <a:hlinkClick r:id="rId5"/>
              </a:rPr>
              <a:t>rtools</a:t>
            </a:r>
            <a:r>
              <a:rPr lang="en-US" dirty="0"/>
              <a:t>} (PC)</a:t>
            </a:r>
          </a:p>
          <a:p>
            <a:pPr lvl="1"/>
            <a:r>
              <a:rPr lang="en-US" sz="2000" dirty="0"/>
              <a:t>Needed for compiling some R packages</a:t>
            </a:r>
          </a:p>
          <a:p>
            <a:r>
              <a:rPr lang="en-US" dirty="0"/>
              <a:t>Download </a:t>
            </a:r>
            <a:r>
              <a:rPr lang="en-US" dirty="0">
                <a:hlinkClick r:id="rId6"/>
              </a:rPr>
              <a:t>RStudio</a:t>
            </a:r>
            <a:r>
              <a:rPr lang="en-US" dirty="0"/>
              <a:t> interactive development environment</a:t>
            </a:r>
          </a:p>
          <a:p>
            <a:pPr lvl="1"/>
            <a:r>
              <a:rPr lang="en-US" sz="2000" i="1" dirty="0"/>
              <a:t>Technically</a:t>
            </a:r>
            <a:r>
              <a:rPr lang="en-US" sz="2000" dirty="0"/>
              <a:t> optional</a:t>
            </a:r>
            <a:endParaRPr lang="en-US" dirty="0"/>
          </a:p>
        </p:txBody>
      </p:sp>
    </p:spTree>
    <p:extLst>
      <p:ext uri="{BB962C8B-B14F-4D97-AF65-F5344CB8AC3E}">
        <p14:creationId xmlns:p14="http://schemas.microsoft.com/office/powerpoint/2010/main" val="181173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rgbClr val="3494BA">
              <a:alpha val="29804"/>
            </a:srgb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61117"/>
            <a:ext cx="6791864" cy="3062377"/>
          </a:xfrm>
          <a:prstGeom prst="rect">
            <a:avLst/>
          </a:prstGeom>
          <a:solidFill>
            <a:srgbClr val="7A8C8E">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3">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tx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39095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Scripts and </a:t>
            </a:r>
            <a:r>
              <a:rPr lang="en-US" sz="4400" dirty="0" err="1">
                <a:solidFill>
                  <a:schemeClr val="tx1"/>
                </a:solidFill>
              </a:rPr>
              <a:t>RMarkdown</a:t>
            </a:r>
            <a:r>
              <a:rPr lang="en-US" sz="4400" dirty="0">
                <a:solidFill>
                  <a:schemeClr val="tx1"/>
                </a:solidFill>
              </a:rPr>
              <a:t> </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R Script files</a:t>
            </a:r>
          </a:p>
          <a:p>
            <a:pPr lvl="1"/>
            <a:r>
              <a:rPr lang="en-US" dirty="0"/>
              <a:t>Write executable code</a:t>
            </a:r>
          </a:p>
          <a:p>
            <a:pPr lvl="1"/>
            <a:r>
              <a:rPr lang="en-US" dirty="0"/>
              <a:t>.R extension</a:t>
            </a:r>
          </a:p>
          <a:p>
            <a:r>
              <a:rPr lang="en-US" dirty="0" err="1"/>
              <a:t>RMarkdown</a:t>
            </a:r>
            <a:r>
              <a:rPr lang="en-US" dirty="0"/>
              <a:t> files</a:t>
            </a:r>
          </a:p>
          <a:p>
            <a:pPr lvl="1"/>
            <a:r>
              <a:rPr lang="en-US" dirty="0"/>
              <a:t>Interweave code and text</a:t>
            </a:r>
          </a:p>
          <a:p>
            <a:pPr lvl="1"/>
            <a:r>
              <a:rPr lang="en-US" dirty="0"/>
              <a:t>Report writing</a:t>
            </a:r>
          </a:p>
          <a:p>
            <a:pPr lvl="1"/>
            <a:r>
              <a:rPr lang="en-US" dirty="0"/>
              <a:t>.</a:t>
            </a:r>
            <a:r>
              <a:rPr lang="en-US" dirty="0" err="1"/>
              <a:t>Rmd</a:t>
            </a:r>
            <a:r>
              <a:rPr lang="en-US" dirty="0"/>
              <a:t> extension</a:t>
            </a:r>
          </a:p>
        </p:txBody>
      </p:sp>
    </p:spTree>
    <p:extLst>
      <p:ext uri="{BB962C8B-B14F-4D97-AF65-F5344CB8AC3E}">
        <p14:creationId xmlns:p14="http://schemas.microsoft.com/office/powerpoint/2010/main" val="154167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Scripts and </a:t>
            </a:r>
            <a:r>
              <a:rPr lang="en-US" sz="4400" dirty="0" err="1">
                <a:solidFill>
                  <a:schemeClr val="tx1"/>
                </a:solidFill>
              </a:rPr>
              <a:t>RMarkdown</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R script and RMarkdown walkthrough.mov" descr="R script and RMarkdown walkthrough.mov">
            <a:hlinkClick r:id="" action="ppaction://media"/>
            <a:extLst>
              <a:ext uri="{FF2B5EF4-FFF2-40B4-BE49-F238E27FC236}">
                <a16:creationId xmlns:a16="http://schemas.microsoft.com/office/drawing/2014/main" id="{6C94B816-FC9C-004C-B3B9-380D9083BF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881726" y="325885"/>
            <a:ext cx="7210139" cy="5063678"/>
          </a:xfrm>
        </p:spPr>
      </p:pic>
    </p:spTree>
    <p:extLst>
      <p:ext uri="{BB962C8B-B14F-4D97-AF65-F5344CB8AC3E}">
        <p14:creationId xmlns:p14="http://schemas.microsoft.com/office/powerpoint/2010/main" val="110516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B0F5-D5E7-8C4D-B377-A9371326008E}"/>
              </a:ext>
            </a:extLst>
          </p:cNvPr>
          <p:cNvSpPr>
            <a:spLocks noGrp="1"/>
          </p:cNvSpPr>
          <p:nvPr>
            <p:ph type="title"/>
          </p:nvPr>
        </p:nvSpPr>
        <p:spPr/>
        <p:txBody>
          <a:bodyPr anchor="ctr"/>
          <a:lstStyle/>
          <a:p>
            <a:r>
              <a:rPr lang="en-US" dirty="0" err="1"/>
              <a:t>ImpoRtant</a:t>
            </a:r>
            <a:r>
              <a:rPr lang="en-US" dirty="0"/>
              <a:t> Topics</a:t>
            </a:r>
          </a:p>
        </p:txBody>
      </p:sp>
      <p:sp>
        <p:nvSpPr>
          <p:cNvPr id="3" name="Text Placeholder 2">
            <a:extLst>
              <a:ext uri="{FF2B5EF4-FFF2-40B4-BE49-F238E27FC236}">
                <a16:creationId xmlns:a16="http://schemas.microsoft.com/office/drawing/2014/main" id="{34F81034-211E-B146-9493-8B928178DB25}"/>
              </a:ext>
            </a:extLst>
          </p:cNvPr>
          <p:cNvSpPr>
            <a:spLocks noGrp="1"/>
          </p:cNvSpPr>
          <p:nvPr>
            <p:ph type="body" idx="1"/>
          </p:nvPr>
        </p:nvSpPr>
        <p:spPr/>
        <p:txBody>
          <a:bodyPr numCol="2"/>
          <a:lstStyle/>
          <a:p>
            <a:pPr marL="285750" indent="-285750" algn="l">
              <a:buFont typeface="Arial" panose="020B0604020202020204" pitchFamily="34" charset="0"/>
              <a:buChar char="•"/>
            </a:pPr>
            <a:r>
              <a:rPr lang="en-US" dirty="0"/>
              <a:t>Syntax</a:t>
            </a:r>
          </a:p>
          <a:p>
            <a:pPr marL="285750" indent="-285750" algn="l">
              <a:buFont typeface="Arial" panose="020B0604020202020204" pitchFamily="34" charset="0"/>
              <a:buChar char="•"/>
            </a:pPr>
            <a:r>
              <a:rPr lang="en-US" dirty="0"/>
              <a:t>Infix Operators</a:t>
            </a:r>
          </a:p>
          <a:p>
            <a:pPr marL="285750" indent="-285750" algn="l">
              <a:buFont typeface="Arial" panose="020B0604020202020204" pitchFamily="34" charset="0"/>
              <a:buChar char="•"/>
            </a:pPr>
            <a:r>
              <a:rPr lang="en-US" dirty="0"/>
              <a:t>Classes</a:t>
            </a:r>
          </a:p>
          <a:p>
            <a:pPr marL="285750" indent="-285750" algn="r">
              <a:buFont typeface="Arial" panose="020B0604020202020204" pitchFamily="34" charset="0"/>
              <a:buChar char="•"/>
            </a:pPr>
            <a:r>
              <a:rPr lang="en-US" dirty="0"/>
              <a:t>Functions</a:t>
            </a:r>
          </a:p>
          <a:p>
            <a:pPr marL="285750" indent="-285750" algn="r">
              <a:buFont typeface="Arial" panose="020B0604020202020204" pitchFamily="34" charset="0"/>
              <a:buChar char="•"/>
            </a:pPr>
            <a:r>
              <a:rPr lang="en-US" dirty="0"/>
              <a:t>Loops</a:t>
            </a:r>
          </a:p>
          <a:p>
            <a:pPr marL="285750" indent="-285750" algn="r">
              <a:buFont typeface="Arial" panose="020B0604020202020204" pitchFamily="34" charset="0"/>
              <a:buChar char="•"/>
            </a:pPr>
            <a:r>
              <a:rPr lang="en-US" dirty="0"/>
              <a:t>Data Structures</a:t>
            </a:r>
          </a:p>
        </p:txBody>
      </p:sp>
    </p:spTree>
    <p:extLst>
      <p:ext uri="{BB962C8B-B14F-4D97-AF65-F5344CB8AC3E}">
        <p14:creationId xmlns:p14="http://schemas.microsoft.com/office/powerpoint/2010/main" val="5284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Simple </a:t>
            </a:r>
            <a:br>
              <a:rPr lang="en-US" sz="4400" dirty="0">
                <a:solidFill>
                  <a:schemeClr val="tx1"/>
                </a:solidFill>
              </a:rPr>
            </a:br>
            <a:r>
              <a:rPr lang="en-US" sz="4400" dirty="0">
                <a:solidFill>
                  <a:schemeClr val="tx1"/>
                </a:solidFill>
              </a:rPr>
              <a:t>Syntax</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Object assignment:     &lt;=    OR    =</a:t>
            </a:r>
          </a:p>
          <a:p>
            <a:r>
              <a:rPr lang="en-US" dirty="0"/>
              <a:t>Function calls:   	  foo(x, …)</a:t>
            </a:r>
          </a:p>
          <a:p>
            <a:r>
              <a:rPr lang="en-US" dirty="0"/>
              <a:t>Annotations/notes:	  # </a:t>
            </a:r>
            <a:r>
              <a:rPr lang="en-US" i="1" dirty="0"/>
              <a:t>your note</a:t>
            </a:r>
            <a:endParaRPr lang="en-US" dirty="0"/>
          </a:p>
          <a:p>
            <a:r>
              <a:rPr lang="en-US" dirty="0"/>
              <a:t>Reserved namespaces</a:t>
            </a:r>
          </a:p>
          <a:p>
            <a:pPr lvl="1"/>
            <a:r>
              <a:rPr lang="en-US" dirty="0"/>
              <a:t>TRUE, FALSE, if, else, NA, NULL, arithmetic operators</a:t>
            </a:r>
          </a:p>
          <a:p>
            <a:pPr lvl="1"/>
            <a:r>
              <a:rPr lang="en-US" dirty="0"/>
              <a:t>Objects beginning with numbers or _</a:t>
            </a:r>
          </a:p>
          <a:p>
            <a:r>
              <a:rPr lang="en-US" dirty="0"/>
              <a:t>Case sensitive language</a:t>
            </a:r>
          </a:p>
        </p:txBody>
      </p:sp>
    </p:spTree>
    <p:extLst>
      <p:ext uri="{BB962C8B-B14F-4D97-AF65-F5344CB8AC3E}">
        <p14:creationId xmlns:p14="http://schemas.microsoft.com/office/powerpoint/2010/main" val="361358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Simple </a:t>
            </a:r>
            <a:br>
              <a:rPr lang="en-US" sz="4400" dirty="0">
                <a:solidFill>
                  <a:schemeClr val="tx1"/>
                </a:solidFill>
              </a:rPr>
            </a:br>
            <a:r>
              <a:rPr lang="en-US" sz="4400" dirty="0">
                <a:solidFill>
                  <a:schemeClr val="tx1"/>
                </a:solidFill>
              </a:rPr>
              <a:t>Syntax</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p:txBody>
      </p:sp>
      <p:pic>
        <p:nvPicPr>
          <p:cNvPr id="32" name="Picture 31" descr="A screenshot of a social media post&#10;&#10;Description automatically generated">
            <a:extLst>
              <a:ext uri="{FF2B5EF4-FFF2-40B4-BE49-F238E27FC236}">
                <a16:creationId xmlns:a16="http://schemas.microsoft.com/office/drawing/2014/main" id="{3257D5AB-E7C5-8E49-8EAC-A77BE73D5390}"/>
              </a:ext>
            </a:extLst>
          </p:cNvPr>
          <p:cNvPicPr>
            <a:picLocks noChangeAspect="1"/>
          </p:cNvPicPr>
          <p:nvPr/>
        </p:nvPicPr>
        <p:blipFill rotWithShape="1">
          <a:blip r:embed="rId3"/>
          <a:srcRect l="-218" t="348" r="218" b="15094"/>
          <a:stretch/>
        </p:blipFill>
        <p:spPr>
          <a:xfrm>
            <a:off x="4876787" y="183355"/>
            <a:ext cx="7208850" cy="5421661"/>
          </a:xfrm>
          <a:prstGeom prst="rect">
            <a:avLst/>
          </a:prstGeom>
        </p:spPr>
      </p:pic>
    </p:spTree>
    <p:extLst>
      <p:ext uri="{BB962C8B-B14F-4D97-AF65-F5344CB8AC3E}">
        <p14:creationId xmlns:p14="http://schemas.microsoft.com/office/powerpoint/2010/main" val="425165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Infix </a:t>
            </a:r>
            <a:br>
              <a:rPr lang="en-US" sz="4400" dirty="0">
                <a:solidFill>
                  <a:schemeClr val="tx1"/>
                </a:solidFill>
              </a:rPr>
            </a:br>
            <a:r>
              <a:rPr lang="en-US" sz="4400" dirty="0">
                <a:solidFill>
                  <a:schemeClr val="tx1"/>
                </a:solidFill>
              </a:rPr>
              <a:t>Operators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995986" cy="4171278"/>
          </a:xfrm>
        </p:spPr>
        <p:txBody>
          <a:bodyPr>
            <a:normAutofit/>
          </a:bodyPr>
          <a:lstStyle/>
          <a:p>
            <a:r>
              <a:rPr lang="en-US" dirty="0"/>
              <a:t>Functions/methods enabling basic expressions</a:t>
            </a:r>
          </a:p>
          <a:p>
            <a:r>
              <a:rPr lang="en-US" dirty="0"/>
              <a:t>“Infix” refers to placement of operators</a:t>
            </a:r>
          </a:p>
          <a:p>
            <a:r>
              <a:rPr lang="en-US" dirty="0">
                <a:hlinkClick r:id="rId3"/>
              </a:rPr>
              <a:t>Infix operators</a:t>
            </a:r>
            <a:endParaRPr lang="en-US" dirty="0"/>
          </a:p>
          <a:p>
            <a:pPr lvl="1"/>
            <a:r>
              <a:rPr lang="en-US" dirty="0"/>
              <a:t>+, -, *, /, ^, &gt;, &lt;, &gt;=, &lt;=, ==, &amp;, |</a:t>
            </a:r>
          </a:p>
        </p:txBody>
      </p:sp>
    </p:spTree>
    <p:extLst>
      <p:ext uri="{BB962C8B-B14F-4D97-AF65-F5344CB8AC3E}">
        <p14:creationId xmlns:p14="http://schemas.microsoft.com/office/powerpoint/2010/main" val="399510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Booleans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643561" cy="4171278"/>
          </a:xfrm>
        </p:spPr>
        <p:txBody>
          <a:bodyPr>
            <a:normAutofit/>
          </a:bodyPr>
          <a:lstStyle/>
          <a:p>
            <a:r>
              <a:rPr lang="en-US" dirty="0"/>
              <a:t>Booleans represent logical values</a:t>
            </a:r>
          </a:p>
          <a:p>
            <a:r>
              <a:rPr lang="en-US" dirty="0"/>
              <a:t>FALSE or TRUE, NO or YES</a:t>
            </a:r>
          </a:p>
          <a:p>
            <a:r>
              <a:rPr lang="en-US" dirty="0"/>
              <a:t>R represents </a:t>
            </a:r>
            <a:r>
              <a:rPr lang="en-US" dirty="0" err="1"/>
              <a:t>booleans</a:t>
            </a:r>
            <a:r>
              <a:rPr lang="en-US" dirty="0"/>
              <a:t> numerically, 0 or 1</a:t>
            </a:r>
          </a:p>
          <a:p>
            <a:pPr lvl="1"/>
            <a:r>
              <a:rPr lang="en-US" dirty="0"/>
              <a:t>Done invisibly, but you can perform calculations with </a:t>
            </a:r>
            <a:r>
              <a:rPr lang="en-US" dirty="0" err="1"/>
              <a:t>boolean</a:t>
            </a:r>
            <a:r>
              <a:rPr lang="en-US" dirty="0"/>
              <a:t> values</a:t>
            </a:r>
          </a:p>
        </p:txBody>
      </p:sp>
    </p:spTree>
    <p:extLst>
      <p:ext uri="{BB962C8B-B14F-4D97-AF65-F5344CB8AC3E}">
        <p14:creationId xmlns:p14="http://schemas.microsoft.com/office/powerpoint/2010/main" val="373024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Object Classes: Data Types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What is a class?</a:t>
            </a:r>
          </a:p>
          <a:p>
            <a:pPr lvl="1"/>
            <a:r>
              <a:rPr lang="en-US" dirty="0"/>
              <a:t>Underlying object information</a:t>
            </a:r>
          </a:p>
          <a:p>
            <a:pPr lvl="1"/>
            <a:r>
              <a:rPr lang="en-US" dirty="0"/>
              <a:t>Determines how functions treat the object</a:t>
            </a:r>
          </a:p>
          <a:p>
            <a:r>
              <a:rPr lang="en-US" dirty="0"/>
              <a:t>Why do they matter?</a:t>
            </a:r>
          </a:p>
          <a:p>
            <a:pPr lvl="1"/>
            <a:r>
              <a:rPr lang="en-US" dirty="0"/>
              <a:t>Running functions and troubleshooting!</a:t>
            </a:r>
          </a:p>
          <a:p>
            <a:r>
              <a:rPr lang="en-US" dirty="0"/>
              <a:t>What are the core data types?</a:t>
            </a:r>
          </a:p>
          <a:p>
            <a:pPr lvl="1"/>
            <a:r>
              <a:rPr lang="en-US" dirty="0"/>
              <a:t>Logical, (double, integer), character, </a:t>
            </a:r>
            <a:r>
              <a:rPr lang="en-US" dirty="0">
                <a:solidFill>
                  <a:schemeClr val="accent4">
                    <a:lumMod val="60000"/>
                    <a:lumOff val="40000"/>
                  </a:schemeClr>
                </a:solidFill>
              </a:rPr>
              <a:t>complex, raw</a:t>
            </a:r>
          </a:p>
        </p:txBody>
      </p:sp>
    </p:spTree>
    <p:extLst>
      <p:ext uri="{BB962C8B-B14F-4D97-AF65-F5344CB8AC3E}">
        <p14:creationId xmlns:p14="http://schemas.microsoft.com/office/powerpoint/2010/main" val="335116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F2DE27-1297-4129-8109-8A8F621F6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E3576CE-E327-4733-A289-BEFB35F75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F2E2475-8B34-4000-B8B4-D1C0480EA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FF0158B-67CA-4E5D-82E9-032946005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791B238-571A-4C82-9B16-63D94A891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70F10DD1-A998-4B23-8C15-31B7FD35E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E6BBC61-DC1C-44DA-9B00-6F69CE21D8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906CAA79-7669-426E-AB78-3E141D4751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DA6EE275-29A0-4962-AFA6-FAD32DF50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2274EE13-0D62-4489-9B61-C616736FA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71730B6-C7FB-45ED-BCC5-40FD45BF2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6FE80FB-C4EF-4D79-9559-D63549F14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C9CBAF19-21AE-40E8-8965-D5E6042F2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EBA99019-E134-4FD1-9B9C-5F2DCAAA98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0B654CA-DF8B-44BB-BF62-5B028D522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32411C03-987B-42CB-833D-E31A2790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F9F126A-997B-4B39-8984-6563BA5D7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49617DFE-E17F-4F67-9D22-C41979392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E5441641-3AA6-42CE-8E3B-D39246DDE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6A578EBB-B60C-404B-B968-F9D46DC8B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6A6D1E40-DD2C-4558-954C-47EC7417E6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6C40FCAF-C578-4360-9094-9F66028B7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63EAC42D-DC17-4FCB-B8F4-6AFBDA29C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CAE06F4-1528-2E47-8FB9-68915014D71D}"/>
              </a:ext>
            </a:extLst>
          </p:cNvPr>
          <p:cNvSpPr>
            <a:spLocks noGrp="1"/>
          </p:cNvSpPr>
          <p:nvPr>
            <p:ph type="title"/>
          </p:nvPr>
        </p:nvSpPr>
        <p:spPr>
          <a:xfrm>
            <a:off x="1759287" y="798881"/>
            <a:ext cx="8673427" cy="1048945"/>
          </a:xfrm>
        </p:spPr>
        <p:txBody>
          <a:bodyPr>
            <a:normAutofit/>
          </a:bodyPr>
          <a:lstStyle/>
          <a:p>
            <a:r>
              <a:rPr lang="en-US" dirty="0">
                <a:solidFill>
                  <a:schemeClr val="tx1"/>
                </a:solidFill>
              </a:rPr>
              <a:t>Presentation Overview</a:t>
            </a:r>
          </a:p>
        </p:txBody>
      </p:sp>
      <p:graphicFrame>
        <p:nvGraphicFramePr>
          <p:cNvPr id="5" name="Content Placeholder 2">
            <a:extLst>
              <a:ext uri="{FF2B5EF4-FFF2-40B4-BE49-F238E27FC236}">
                <a16:creationId xmlns:a16="http://schemas.microsoft.com/office/drawing/2014/main" id="{91F4F440-7D38-4388-B624-290AE7E68BBF}"/>
              </a:ext>
            </a:extLst>
          </p:cNvPr>
          <p:cNvGraphicFramePr>
            <a:graphicFrameLocks noGrp="1"/>
          </p:cNvGraphicFramePr>
          <p:nvPr>
            <p:ph idx="1"/>
            <p:extLst>
              <p:ext uri="{D42A27DB-BD31-4B8C-83A1-F6EECF244321}">
                <p14:modId xmlns:p14="http://schemas.microsoft.com/office/powerpoint/2010/main" val="4188885202"/>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288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2E232C7-4098-C048-9F40-289D0F34C29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A93CF356-30C7-474E-9B37-17297A9B5AA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74319B1-328C-E84A-AFEC-ED4C6746B04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5550B9E-E034-3D49-B966-579CB2C5561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1A850D36-C008-174A-B24C-627BE607881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AB9028BE-8C83-E845-826C-BFD36472498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err="1">
                <a:solidFill>
                  <a:schemeClr val="tx1"/>
                </a:solidFill>
              </a:rPr>
              <a:t>Logicals</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Essentially another name for </a:t>
            </a:r>
            <a:r>
              <a:rPr lang="en-US" dirty="0" err="1"/>
              <a:t>booleans</a:t>
            </a:r>
            <a:endParaRPr lang="en-US" dirty="0"/>
          </a:p>
          <a:p>
            <a:r>
              <a:rPr lang="en-US" dirty="0"/>
              <a:t>TRUE/FALSE value</a:t>
            </a:r>
          </a:p>
          <a:p>
            <a:pPr lvl="1"/>
            <a:r>
              <a:rPr lang="en-US" dirty="0"/>
              <a:t>Can use T/F as shortcuts</a:t>
            </a:r>
          </a:p>
          <a:p>
            <a:r>
              <a:rPr lang="en-US" dirty="0"/>
              <a:t>Stored as integers internally</a:t>
            </a:r>
          </a:p>
          <a:p>
            <a:pPr lvl="1"/>
            <a:r>
              <a:rPr lang="en-US" dirty="0"/>
              <a:t>0 = FALSE, 1 = TRUE</a:t>
            </a:r>
          </a:p>
        </p:txBody>
      </p:sp>
    </p:spTree>
    <p:extLst>
      <p:ext uri="{BB962C8B-B14F-4D97-AF65-F5344CB8AC3E}">
        <p14:creationId xmlns:p14="http://schemas.microsoft.com/office/powerpoint/2010/main" val="39832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Numeric: Doubles and Integers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General name for integer </a:t>
            </a:r>
            <a:r>
              <a:rPr lang="en-US" b="1" dirty="0"/>
              <a:t>and</a:t>
            </a:r>
            <a:r>
              <a:rPr lang="en-US" dirty="0"/>
              <a:t> double</a:t>
            </a:r>
          </a:p>
          <a:p>
            <a:r>
              <a:rPr lang="en-US" dirty="0"/>
              <a:t>Difference between integer and double only apparent with processing speeds</a:t>
            </a:r>
          </a:p>
          <a:p>
            <a:r>
              <a:rPr lang="en-US" dirty="0"/>
              <a:t>Integers can be declared by typing “L”</a:t>
            </a:r>
          </a:p>
          <a:p>
            <a:pPr lvl="1"/>
            <a:r>
              <a:rPr lang="en-US" dirty="0"/>
              <a:t>Ex: 10 vs. 10L</a:t>
            </a:r>
          </a:p>
        </p:txBody>
      </p:sp>
    </p:spTree>
    <p:extLst>
      <p:ext uri="{BB962C8B-B14F-4D97-AF65-F5344CB8AC3E}">
        <p14:creationId xmlns:p14="http://schemas.microsoft.com/office/powerpoint/2010/main" val="31038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Characters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563378" cy="4171278"/>
          </a:xfrm>
        </p:spPr>
        <p:txBody>
          <a:bodyPr>
            <a:normAutofit/>
          </a:bodyPr>
          <a:lstStyle/>
          <a:p>
            <a:r>
              <a:rPr lang="en-US" dirty="0"/>
              <a:t>Alphanumeric values (i.e. strings)</a:t>
            </a:r>
          </a:p>
          <a:p>
            <a:pPr lvl="1"/>
            <a:r>
              <a:rPr lang="en-US" dirty="0"/>
              <a:t>Numbers alone usually recognized as numeric</a:t>
            </a:r>
          </a:p>
          <a:p>
            <a:pPr lvl="1"/>
            <a:r>
              <a:rPr lang="en-US" dirty="0"/>
              <a:t>Numbers </a:t>
            </a:r>
            <a:r>
              <a:rPr lang="en-US" i="1" dirty="0"/>
              <a:t>with</a:t>
            </a:r>
            <a:r>
              <a:rPr lang="en-US" dirty="0"/>
              <a:t> letters will be set as characters</a:t>
            </a:r>
          </a:p>
          <a:p>
            <a:r>
              <a:rPr lang="en-US" dirty="0"/>
              <a:t>Can use string manipulation methods on characters</a:t>
            </a:r>
          </a:p>
          <a:p>
            <a:pPr lvl="1"/>
            <a:r>
              <a:rPr lang="en-US" dirty="0"/>
              <a:t>Grep() functions and {</a:t>
            </a:r>
            <a:r>
              <a:rPr lang="en-US" dirty="0" err="1"/>
              <a:t>stringr</a:t>
            </a:r>
            <a:r>
              <a:rPr lang="en-US" dirty="0"/>
              <a:t>} package</a:t>
            </a:r>
          </a:p>
          <a:p>
            <a:r>
              <a:rPr lang="en-US" dirty="0"/>
              <a:t>Cannot perform mathematical operations on characters</a:t>
            </a:r>
          </a:p>
          <a:p>
            <a:pPr lvl="1"/>
            <a:r>
              <a:rPr lang="en-US" dirty="0"/>
              <a:t>Obvious, but also a useful troubleshooting tool</a:t>
            </a:r>
          </a:p>
        </p:txBody>
      </p:sp>
    </p:spTree>
    <p:extLst>
      <p:ext uri="{BB962C8B-B14F-4D97-AF65-F5344CB8AC3E}">
        <p14:creationId xmlns:p14="http://schemas.microsoft.com/office/powerpoint/2010/main" val="148145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484189" y="960120"/>
            <a:ext cx="4026966" cy="4171278"/>
          </a:xfrm>
        </p:spPr>
        <p:txBody>
          <a:bodyPr>
            <a:normAutofit/>
          </a:bodyPr>
          <a:lstStyle/>
          <a:p>
            <a:pPr algn="r"/>
            <a:r>
              <a:rPr lang="en-US" sz="4400" dirty="0">
                <a:solidFill>
                  <a:schemeClr val="tx1"/>
                </a:solidFill>
              </a:rPr>
              <a:t>Atomic </a:t>
            </a:r>
            <a:br>
              <a:rPr lang="en-US" sz="4400" dirty="0">
                <a:solidFill>
                  <a:schemeClr val="tx1"/>
                </a:solidFill>
              </a:rPr>
            </a:br>
            <a:r>
              <a:rPr lang="en-US" sz="4400" dirty="0">
                <a:solidFill>
                  <a:schemeClr val="tx1"/>
                </a:solidFill>
              </a:rPr>
              <a:t>Hierarchy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9" name="Content Placeholder 4" descr="A close up of a logo&#10;&#10;Description automatically generated">
            <a:extLst>
              <a:ext uri="{FF2B5EF4-FFF2-40B4-BE49-F238E27FC236}">
                <a16:creationId xmlns:a16="http://schemas.microsoft.com/office/drawing/2014/main" id="{F2D62A99-A271-6B4F-852D-D840EC57137E}"/>
              </a:ext>
            </a:extLst>
          </p:cNvPr>
          <p:cNvPicPr>
            <a:picLocks noGrp="1" noChangeAspect="1"/>
          </p:cNvPicPr>
          <p:nvPr>
            <p:ph idx="1"/>
          </p:nvPr>
        </p:nvPicPr>
        <p:blipFill>
          <a:blip r:embed="rId3"/>
          <a:stretch>
            <a:fillRect/>
          </a:stretch>
        </p:blipFill>
        <p:spPr>
          <a:xfrm>
            <a:off x="5586414" y="1045394"/>
            <a:ext cx="5279626" cy="4114223"/>
          </a:xfrm>
        </p:spPr>
      </p:pic>
      <p:sp>
        <p:nvSpPr>
          <p:cNvPr id="40" name="Rectangle 39">
            <a:extLst>
              <a:ext uri="{FF2B5EF4-FFF2-40B4-BE49-F238E27FC236}">
                <a16:creationId xmlns:a16="http://schemas.microsoft.com/office/drawing/2014/main" id="{3575323F-C1AB-5441-A585-4D9637F3CE3C}"/>
              </a:ext>
            </a:extLst>
          </p:cNvPr>
          <p:cNvSpPr/>
          <p:nvPr/>
        </p:nvSpPr>
        <p:spPr>
          <a:xfrm>
            <a:off x="5542658" y="2057192"/>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9EE03B-5284-754A-A085-0F4F37C18D96}"/>
              </a:ext>
            </a:extLst>
          </p:cNvPr>
          <p:cNvSpPr/>
          <p:nvPr/>
        </p:nvSpPr>
        <p:spPr>
          <a:xfrm>
            <a:off x="5586414" y="4462810"/>
            <a:ext cx="5424918" cy="714820"/>
          </a:xfrm>
          <a:prstGeom prst="rect">
            <a:avLst/>
          </a:prstGeom>
          <a:solidFill>
            <a:schemeClr val="tx2">
              <a:lumMod val="40000"/>
              <a:lumOff val="60000"/>
              <a:alpha val="29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4AB60C-52B6-4F4C-BD20-D2327B7D33D7}"/>
              </a:ext>
            </a:extLst>
          </p:cNvPr>
          <p:cNvSpPr/>
          <p:nvPr/>
        </p:nvSpPr>
        <p:spPr>
          <a:xfrm>
            <a:off x="6943240" y="3584759"/>
            <a:ext cx="2340459" cy="1574857"/>
          </a:xfrm>
          <a:prstGeom prst="rect">
            <a:avLst/>
          </a:prstGeom>
          <a:solidFill>
            <a:srgbClr val="7F7F7F">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riped Right Arrow 40">
            <a:extLst>
              <a:ext uri="{FF2B5EF4-FFF2-40B4-BE49-F238E27FC236}">
                <a16:creationId xmlns:a16="http://schemas.microsoft.com/office/drawing/2014/main" id="{F5A4D2DD-F445-B34C-84FE-3977335BC71F}"/>
              </a:ext>
            </a:extLst>
          </p:cNvPr>
          <p:cNvSpPr/>
          <p:nvPr/>
        </p:nvSpPr>
        <p:spPr>
          <a:xfrm rot="10800000">
            <a:off x="6428027" y="5256635"/>
            <a:ext cx="3985973" cy="430576"/>
          </a:xfrm>
          <a:prstGeom prst="striped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C83C385-83CD-1843-89D0-73C292C5D560}"/>
              </a:ext>
            </a:extLst>
          </p:cNvPr>
          <p:cNvSpPr txBox="1"/>
          <p:nvPr/>
        </p:nvSpPr>
        <p:spPr>
          <a:xfrm>
            <a:off x="5268384" y="5242597"/>
            <a:ext cx="1078680" cy="523220"/>
          </a:xfrm>
          <a:prstGeom prst="rect">
            <a:avLst/>
          </a:prstGeom>
          <a:noFill/>
        </p:spPr>
        <p:txBody>
          <a:bodyPr wrap="square" rtlCol="0">
            <a:spAutoFit/>
          </a:bodyPr>
          <a:lstStyle/>
          <a:p>
            <a:pPr algn="ctr"/>
            <a:r>
              <a:rPr lang="en-US" sz="1400" dirty="0"/>
              <a:t>Most</a:t>
            </a:r>
          </a:p>
          <a:p>
            <a:pPr algn="ctr"/>
            <a:r>
              <a:rPr lang="en-US" sz="1400" dirty="0"/>
              <a:t>specific</a:t>
            </a:r>
          </a:p>
        </p:txBody>
      </p:sp>
      <p:sp>
        <p:nvSpPr>
          <p:cNvPr id="43" name="TextBox 42">
            <a:extLst>
              <a:ext uri="{FF2B5EF4-FFF2-40B4-BE49-F238E27FC236}">
                <a16:creationId xmlns:a16="http://schemas.microsoft.com/office/drawing/2014/main" id="{BE734520-035F-1647-ACC5-FA3BB2E4ADD9}"/>
              </a:ext>
            </a:extLst>
          </p:cNvPr>
          <p:cNvSpPr txBox="1"/>
          <p:nvPr/>
        </p:nvSpPr>
        <p:spPr>
          <a:xfrm>
            <a:off x="10574472" y="5239751"/>
            <a:ext cx="838691" cy="800219"/>
          </a:xfrm>
          <a:prstGeom prst="rect">
            <a:avLst/>
          </a:prstGeom>
          <a:noFill/>
        </p:spPr>
        <p:txBody>
          <a:bodyPr wrap="none" rtlCol="0">
            <a:spAutoFit/>
          </a:bodyPr>
          <a:lstStyle/>
          <a:p>
            <a:pPr algn="ctr"/>
            <a:r>
              <a:rPr lang="en-US" sz="1400" dirty="0"/>
              <a:t>Least </a:t>
            </a:r>
          </a:p>
          <a:p>
            <a:r>
              <a:rPr lang="en-US" sz="1400" dirty="0"/>
              <a:t>specific</a:t>
            </a:r>
          </a:p>
          <a:p>
            <a:endParaRPr lang="en-US" dirty="0"/>
          </a:p>
        </p:txBody>
      </p:sp>
      <p:sp>
        <p:nvSpPr>
          <p:cNvPr id="9" name="Rectangle 8">
            <a:extLst>
              <a:ext uri="{FF2B5EF4-FFF2-40B4-BE49-F238E27FC236}">
                <a16:creationId xmlns:a16="http://schemas.microsoft.com/office/drawing/2014/main" id="{445F435E-4F0C-334C-B025-7EA3329026BE}"/>
              </a:ext>
            </a:extLst>
          </p:cNvPr>
          <p:cNvSpPr/>
          <p:nvPr/>
        </p:nvSpPr>
        <p:spPr>
          <a:xfrm>
            <a:off x="7394090" y="1001852"/>
            <a:ext cx="1286360" cy="1666809"/>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5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 grpId="0" animBg="1"/>
      <p:bldP spid="7" grpId="0" animBg="1"/>
      <p:bldP spid="41" grpId="0" animBg="1"/>
      <p:bldP spid="42" grpId="0"/>
      <p:bldP spid="43"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Factors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Often have a similar </a:t>
            </a:r>
            <a:r>
              <a:rPr lang="en-US" i="1" dirty="0"/>
              <a:t>appearance</a:t>
            </a:r>
            <a:r>
              <a:rPr lang="en-US" dirty="0"/>
              <a:t> to characters</a:t>
            </a:r>
          </a:p>
          <a:p>
            <a:pPr lvl="1"/>
            <a:r>
              <a:rPr lang="en-US" dirty="0"/>
              <a:t>Ex: c(“easy”, ”</a:t>
            </a:r>
            <a:r>
              <a:rPr lang="en-US" dirty="0" err="1"/>
              <a:t>medium”,”hard</a:t>
            </a:r>
            <a:r>
              <a:rPr lang="en-US" dirty="0"/>
              <a:t>”) are natively characters, but can be changed to factors</a:t>
            </a:r>
          </a:p>
          <a:p>
            <a:r>
              <a:rPr lang="en-US" dirty="0"/>
              <a:t>Store data in ordered levels</a:t>
            </a:r>
          </a:p>
          <a:p>
            <a:pPr lvl="1"/>
            <a:r>
              <a:rPr lang="en-US" dirty="0"/>
              <a:t>Declare with factor(x), and argument </a:t>
            </a:r>
            <a:r>
              <a:rPr lang="en-US" i="1" dirty="0"/>
              <a:t>levels = …</a:t>
            </a:r>
          </a:p>
          <a:p>
            <a:pPr lvl="2"/>
            <a:r>
              <a:rPr lang="en-US" dirty="0"/>
              <a:t>R will use alphanumeric order if </a:t>
            </a:r>
            <a:r>
              <a:rPr lang="en-US" i="1" dirty="0"/>
              <a:t>levels</a:t>
            </a:r>
            <a:r>
              <a:rPr lang="en-US" dirty="0"/>
              <a:t> is unspecified</a:t>
            </a:r>
          </a:p>
          <a:p>
            <a:r>
              <a:rPr lang="en-US" dirty="0"/>
              <a:t>Why use factors?</a:t>
            </a:r>
          </a:p>
          <a:p>
            <a:pPr lvl="1"/>
            <a:r>
              <a:rPr lang="en-US" dirty="0"/>
              <a:t>Group analysis, function requirement, etc.</a:t>
            </a:r>
          </a:p>
          <a:p>
            <a:pPr marL="0" indent="0">
              <a:buNone/>
            </a:pPr>
            <a:endParaRPr lang="en-US" dirty="0"/>
          </a:p>
        </p:txBody>
      </p:sp>
    </p:spTree>
    <p:extLst>
      <p:ext uri="{BB962C8B-B14F-4D97-AF65-F5344CB8AC3E}">
        <p14:creationId xmlns:p14="http://schemas.microsoft.com/office/powerpoint/2010/main" val="23670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Factors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995986" cy="4171278"/>
          </a:xfrm>
        </p:spPr>
        <p:txBody>
          <a:bodyPr>
            <a:normAutofit/>
          </a:bodyPr>
          <a:lstStyle/>
          <a:p>
            <a:r>
              <a:rPr lang="en-US" dirty="0"/>
              <a:t>Factors contain levels represented by numbers</a:t>
            </a:r>
          </a:p>
          <a:p>
            <a:pPr lvl="1"/>
            <a:r>
              <a:rPr lang="en-US" dirty="0"/>
              <a:t>Initial levels determined by alphanumeric order</a:t>
            </a:r>
          </a:p>
          <a:p>
            <a:r>
              <a:rPr lang="en-US" dirty="0">
                <a:highlight>
                  <a:srgbClr val="FFFF00"/>
                </a:highlight>
              </a:rPr>
              <a:t>*Underlying data structure is an </a:t>
            </a:r>
            <a:r>
              <a:rPr lang="en-US" i="1" dirty="0">
                <a:highlight>
                  <a:srgbClr val="FFFF00"/>
                </a:highlight>
              </a:rPr>
              <a:t>integer</a:t>
            </a:r>
            <a:r>
              <a:rPr lang="en-US" dirty="0">
                <a:highlight>
                  <a:srgbClr val="FFFF00"/>
                </a:highlight>
              </a:rPr>
              <a:t>!*</a:t>
            </a:r>
          </a:p>
          <a:p>
            <a:r>
              <a:rPr lang="en-US" dirty="0"/>
              <a:t>Help and troubleshooting</a:t>
            </a:r>
          </a:p>
          <a:p>
            <a:pPr lvl="1"/>
            <a:r>
              <a:rPr lang="en-US" dirty="0"/>
              <a:t>Base R: factor(), ordered(), and relevel() for help</a:t>
            </a:r>
          </a:p>
          <a:p>
            <a:pPr lvl="1"/>
            <a:r>
              <a:rPr lang="en-US" dirty="0"/>
              <a:t>{</a:t>
            </a:r>
            <a:r>
              <a:rPr lang="en-US" dirty="0" err="1"/>
              <a:t>forcats</a:t>
            </a:r>
            <a:r>
              <a:rPr lang="en-US" dirty="0"/>
              <a:t>} package, my recommendation</a:t>
            </a:r>
          </a:p>
          <a:p>
            <a:endParaRPr lang="en-US" dirty="0"/>
          </a:p>
        </p:txBody>
      </p:sp>
    </p:spTree>
    <p:extLst>
      <p:ext uri="{BB962C8B-B14F-4D97-AF65-F5344CB8AC3E}">
        <p14:creationId xmlns:p14="http://schemas.microsoft.com/office/powerpoint/2010/main" val="140369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Checking Classes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088061" cy="4171278"/>
          </a:xfrm>
        </p:spPr>
        <p:txBody>
          <a:bodyPr>
            <a:normAutofit/>
          </a:bodyPr>
          <a:lstStyle/>
          <a:p>
            <a:r>
              <a:rPr lang="en-US" dirty="0"/>
              <a:t>Will often need to check classes and convert between classes</a:t>
            </a:r>
          </a:p>
          <a:p>
            <a:r>
              <a:rPr lang="en-US" dirty="0"/>
              <a:t>Check classes</a:t>
            </a:r>
          </a:p>
          <a:p>
            <a:pPr lvl="1"/>
            <a:r>
              <a:rPr lang="en-US" dirty="0"/>
              <a:t>Class()</a:t>
            </a:r>
          </a:p>
          <a:p>
            <a:pPr lvl="1"/>
            <a:r>
              <a:rPr lang="en-US" dirty="0" err="1"/>
              <a:t>Is.factor</a:t>
            </a:r>
            <a:r>
              <a:rPr lang="en-US" dirty="0"/>
              <a:t>(), </a:t>
            </a:r>
            <a:r>
              <a:rPr lang="en-US" dirty="0" err="1"/>
              <a:t>is.numeric</a:t>
            </a:r>
            <a:r>
              <a:rPr lang="en-US" dirty="0"/>
              <a:t>(), </a:t>
            </a:r>
            <a:r>
              <a:rPr lang="en-US" dirty="0" err="1"/>
              <a:t>is.character</a:t>
            </a:r>
            <a:r>
              <a:rPr lang="en-US" dirty="0"/>
              <a:t>(), </a:t>
            </a:r>
            <a:r>
              <a:rPr lang="en-US" dirty="0" err="1"/>
              <a:t>as.logical</a:t>
            </a:r>
            <a:r>
              <a:rPr lang="en-US" dirty="0"/>
              <a:t>(), </a:t>
            </a:r>
            <a:r>
              <a:rPr lang="en-US" dirty="0" err="1"/>
              <a:t>as.date</a:t>
            </a:r>
            <a:r>
              <a:rPr lang="en-US" dirty="0"/>
              <a:t>(), …</a:t>
            </a:r>
          </a:p>
          <a:p>
            <a:r>
              <a:rPr lang="en-US" dirty="0"/>
              <a:t>Change classes</a:t>
            </a:r>
          </a:p>
          <a:p>
            <a:pPr lvl="1"/>
            <a:r>
              <a:rPr lang="en-US" dirty="0"/>
              <a:t>factor(), </a:t>
            </a:r>
            <a:r>
              <a:rPr lang="en-US" dirty="0" err="1"/>
              <a:t>as.numeric</a:t>
            </a:r>
            <a:r>
              <a:rPr lang="en-US" dirty="0"/>
              <a:t>(), as.character(), </a:t>
            </a:r>
            <a:r>
              <a:rPr lang="en-US" dirty="0" err="1"/>
              <a:t>is.logical</a:t>
            </a:r>
            <a:r>
              <a:rPr lang="en-US" dirty="0"/>
              <a:t>(), </a:t>
            </a:r>
            <a:r>
              <a:rPr lang="en-US" dirty="0" err="1"/>
              <a:t>is.date</a:t>
            </a:r>
            <a:r>
              <a:rPr lang="en-US" dirty="0"/>
              <a:t>(), …</a:t>
            </a:r>
          </a:p>
          <a:p>
            <a:endParaRPr lang="en-US" dirty="0"/>
          </a:p>
        </p:txBody>
      </p:sp>
    </p:spTree>
    <p:extLst>
      <p:ext uri="{BB962C8B-B14F-4D97-AF65-F5344CB8AC3E}">
        <p14:creationId xmlns:p14="http://schemas.microsoft.com/office/powerpoint/2010/main" val="25908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Functions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6207123" cy="4171278"/>
          </a:xfrm>
        </p:spPr>
        <p:txBody>
          <a:bodyPr>
            <a:normAutofit/>
          </a:bodyPr>
          <a:lstStyle/>
          <a:p>
            <a:r>
              <a:rPr lang="en-US" dirty="0"/>
              <a:t>In general, you supply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User-defined and built-in functions</a:t>
            </a:r>
          </a:p>
          <a:p>
            <a:endParaRPr lang="en-US" dirty="0"/>
          </a:p>
        </p:txBody>
      </p:sp>
    </p:spTree>
    <p:extLst>
      <p:ext uri="{BB962C8B-B14F-4D97-AF65-F5344CB8AC3E}">
        <p14:creationId xmlns:p14="http://schemas.microsoft.com/office/powerpoint/2010/main" val="383591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Function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2" name="Picture 31" descr="A screenshot of a cell phone&#10;&#10;Description automatically generated">
            <a:extLst>
              <a:ext uri="{FF2B5EF4-FFF2-40B4-BE49-F238E27FC236}">
                <a16:creationId xmlns:a16="http://schemas.microsoft.com/office/drawing/2014/main" id="{DC47CBCD-2392-6947-AA90-35ABBB3457EE}"/>
              </a:ext>
            </a:extLst>
          </p:cNvPr>
          <p:cNvPicPr>
            <a:picLocks noChangeAspect="1"/>
          </p:cNvPicPr>
          <p:nvPr/>
        </p:nvPicPr>
        <p:blipFill>
          <a:blip r:embed="rId3"/>
          <a:stretch>
            <a:fillRect/>
          </a:stretch>
        </p:blipFill>
        <p:spPr>
          <a:xfrm>
            <a:off x="5050859" y="1036174"/>
            <a:ext cx="6494486" cy="3906277"/>
          </a:xfrm>
          <a:prstGeom prst="rect">
            <a:avLst/>
          </a:prstGeom>
        </p:spPr>
      </p:pic>
    </p:spTree>
    <p:extLst>
      <p:ext uri="{BB962C8B-B14F-4D97-AF65-F5344CB8AC3E}">
        <p14:creationId xmlns:p14="http://schemas.microsoft.com/office/powerpoint/2010/main" val="99136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p:txBody>
      </p:sp>
    </p:spTree>
    <p:extLst>
      <p:ext uri="{BB962C8B-B14F-4D97-AF65-F5344CB8AC3E}">
        <p14:creationId xmlns:p14="http://schemas.microsoft.com/office/powerpoint/2010/main" val="3860545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2C65-903A-A94B-AF61-2BCD0F688E04}"/>
              </a:ext>
            </a:extLst>
          </p:cNvPr>
          <p:cNvSpPr>
            <a:spLocks noGrp="1"/>
          </p:cNvSpPr>
          <p:nvPr>
            <p:ph type="title"/>
          </p:nvPr>
        </p:nvSpPr>
        <p:spPr/>
        <p:txBody>
          <a:bodyPr/>
          <a:lstStyle/>
          <a:p>
            <a:r>
              <a:rPr lang="en-US" dirty="0"/>
              <a:t>R and Data Science</a:t>
            </a:r>
          </a:p>
        </p:txBody>
      </p:sp>
    </p:spTree>
    <p:extLst>
      <p:ext uri="{BB962C8B-B14F-4D97-AF65-F5344CB8AC3E}">
        <p14:creationId xmlns:p14="http://schemas.microsoft.com/office/powerpoint/2010/main" val="327831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p:txBody>
      </p:sp>
    </p:spTree>
    <p:extLst>
      <p:ext uri="{BB962C8B-B14F-4D97-AF65-F5344CB8AC3E}">
        <p14:creationId xmlns:p14="http://schemas.microsoft.com/office/powerpoint/2010/main" val="330651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History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r>
              <a:rPr lang="en-US" dirty="0"/>
              <a:t>Primarily derived from the S language</a:t>
            </a:r>
          </a:p>
          <a:p>
            <a:pPr lvl="1"/>
            <a:r>
              <a:rPr lang="en-US" dirty="0"/>
              <a:t>Authors: Ihaka and Gentleman</a:t>
            </a:r>
          </a:p>
          <a:p>
            <a:r>
              <a:rPr lang="en-US" dirty="0"/>
              <a:t>Initial 1.0 release in February 2000</a:t>
            </a:r>
          </a:p>
          <a:p>
            <a:pPr lvl="1"/>
            <a:r>
              <a:rPr lang="en-US" dirty="0"/>
              <a:t>Reached 4.0.0 in April</a:t>
            </a:r>
          </a:p>
          <a:p>
            <a:r>
              <a:rPr lang="en-US" dirty="0"/>
              <a:t>Purpose-built as an open-source statistical analysis tool</a:t>
            </a:r>
          </a:p>
          <a:p>
            <a:endParaRPr lang="en-US" dirty="0"/>
          </a:p>
        </p:txBody>
      </p:sp>
    </p:spTree>
    <p:extLst>
      <p:ext uri="{BB962C8B-B14F-4D97-AF65-F5344CB8AC3E}">
        <p14:creationId xmlns:p14="http://schemas.microsoft.com/office/powerpoint/2010/main" val="18916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Cons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pPr marL="457200" indent="-457200">
              <a:buFont typeface="+mj-lt"/>
              <a:buAutoNum type="arabicPeriod"/>
            </a:pPr>
            <a:r>
              <a:rPr lang="en-US" dirty="0"/>
              <a:t>Technical debt and code oddities</a:t>
            </a:r>
          </a:p>
          <a:p>
            <a:pPr marL="800100" lvl="1" indent="-342900">
              <a:buFont typeface="+mj-lt"/>
              <a:buAutoNum type="arabicPeriod"/>
            </a:pPr>
            <a:r>
              <a:rPr lang="en-US" dirty="0"/>
              <a:t>Derived from S, C, and FORTRAN</a:t>
            </a:r>
          </a:p>
          <a:p>
            <a:pPr marL="457200" indent="-457200">
              <a:buFont typeface="+mj-lt"/>
              <a:buAutoNum type="arabicPeriod"/>
            </a:pPr>
            <a:r>
              <a:rPr lang="en-US" dirty="0"/>
              <a:t>Obtuse error messages</a:t>
            </a:r>
          </a:p>
          <a:p>
            <a:pPr marL="457200" indent="-457200">
              <a:buFont typeface="+mj-lt"/>
              <a:buAutoNum type="arabicPeriod"/>
            </a:pPr>
            <a:r>
              <a:rPr lang="en-US" dirty="0"/>
              <a:t>Ugly base graphics</a:t>
            </a:r>
          </a:p>
          <a:p>
            <a:pPr marL="457200" indent="-457200">
              <a:buFont typeface="+mj-lt"/>
              <a:buAutoNum type="arabicPeriod"/>
            </a:pPr>
            <a:r>
              <a:rPr lang="en-US" dirty="0"/>
              <a:t>A maze of open source packages</a:t>
            </a:r>
          </a:p>
          <a:p>
            <a:pPr marL="457200" indent="-457200">
              <a:buFont typeface="+mj-lt"/>
              <a:buAutoNum type="arabicPeriod"/>
            </a:pPr>
            <a:r>
              <a:rPr lang="en-US" dirty="0"/>
              <a:t>Steep learning curve</a:t>
            </a:r>
          </a:p>
        </p:txBody>
      </p:sp>
    </p:spTree>
    <p:extLst>
      <p:ext uri="{BB962C8B-B14F-4D97-AF65-F5344CB8AC3E}">
        <p14:creationId xmlns:p14="http://schemas.microsoft.com/office/powerpoint/2010/main" val="27648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3989219791"/>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862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R Pros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3" y="960120"/>
            <a:ext cx="5995987" cy="4171278"/>
          </a:xfrm>
        </p:spPr>
        <p:txBody>
          <a:bodyPr>
            <a:normAutofit/>
          </a:bodyPr>
          <a:lstStyle/>
          <a:p>
            <a:r>
              <a:rPr lang="en-US" dirty="0"/>
              <a:t>Free, now and always!</a:t>
            </a:r>
          </a:p>
          <a:p>
            <a:r>
              <a:rPr lang="en-US" dirty="0"/>
              <a:t>Documentation and help networks</a:t>
            </a:r>
          </a:p>
          <a:p>
            <a:pPr lvl="1"/>
            <a:r>
              <a:rPr lang="en-US" dirty="0"/>
              <a:t>Stack Overflow, RStudio Community, GitHub, etc.</a:t>
            </a:r>
          </a:p>
          <a:p>
            <a:r>
              <a:rPr lang="en-US" dirty="0"/>
              <a:t>Standard in research and data science jobs</a:t>
            </a:r>
          </a:p>
          <a:p>
            <a:r>
              <a:rPr lang="en-US" dirty="0"/>
              <a:t>Widely-taught in universities</a:t>
            </a:r>
          </a:p>
          <a:p>
            <a:pPr lvl="1"/>
            <a:r>
              <a:rPr lang="en-US" dirty="0"/>
              <a:t>Current and future colleagues will know R</a:t>
            </a:r>
          </a:p>
          <a:p>
            <a:r>
              <a:rPr lang="en-US" dirty="0"/>
              <a:t>Open source packages</a:t>
            </a:r>
          </a:p>
          <a:p>
            <a:pPr lvl="1"/>
            <a:r>
              <a:rPr lang="en-US" dirty="0"/>
              <a:t>&gt;15,000 on CRAN</a:t>
            </a:r>
          </a:p>
          <a:p>
            <a:endParaRPr lang="en-US" dirty="0"/>
          </a:p>
        </p:txBody>
      </p:sp>
      <p:pic>
        <p:nvPicPr>
          <p:cNvPr id="32" name="Picture 31">
            <a:extLst>
              <a:ext uri="{FF2B5EF4-FFF2-40B4-BE49-F238E27FC236}">
                <a16:creationId xmlns:a16="http://schemas.microsoft.com/office/drawing/2014/main" id="{60949975-77EE-6642-9E3A-2A1C5E2178EE}"/>
              </a:ext>
            </a:extLst>
          </p:cNvPr>
          <p:cNvPicPr>
            <a:picLocks noChangeAspect="1"/>
          </p:cNvPicPr>
          <p:nvPr/>
        </p:nvPicPr>
        <p:blipFill>
          <a:blip r:embed="rId3"/>
          <a:stretch>
            <a:fillRect/>
          </a:stretch>
        </p:blipFill>
        <p:spPr>
          <a:xfrm>
            <a:off x="8117359" y="3828680"/>
            <a:ext cx="3211041" cy="1830388"/>
          </a:xfrm>
          <a:prstGeom prst="rect">
            <a:avLst/>
          </a:prstGeom>
        </p:spPr>
      </p:pic>
    </p:spTree>
    <p:extLst>
      <p:ext uri="{BB962C8B-B14F-4D97-AF65-F5344CB8AC3E}">
        <p14:creationId xmlns:p14="http://schemas.microsoft.com/office/powerpoint/2010/main" val="277118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94AFD33-6B2B-2E4A-9D7F-188C7A01763F}"/>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Analysis </a:t>
            </a:r>
            <a:br>
              <a:rPr lang="en-US" sz="4400">
                <a:solidFill>
                  <a:schemeClr val="tx1"/>
                </a:solidFill>
              </a:rPr>
            </a:br>
            <a:r>
              <a:rPr lang="en-US" sz="4400">
                <a:solidFill>
                  <a:schemeClr val="tx1"/>
                </a:solidFill>
              </a:rPr>
              <a:t>with R</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F13AF7-7F13-C44E-940F-C82B23415D24}"/>
              </a:ext>
            </a:extLst>
          </p:cNvPr>
          <p:cNvSpPr>
            <a:spLocks noGrp="1"/>
          </p:cNvSpPr>
          <p:nvPr>
            <p:ph idx="1"/>
          </p:nvPr>
        </p:nvSpPr>
        <p:spPr>
          <a:xfrm>
            <a:off x="4983164" y="960120"/>
            <a:ext cx="5511800" cy="4171278"/>
          </a:xfrm>
        </p:spPr>
        <p:txBody>
          <a:bodyPr>
            <a:normAutofit/>
          </a:bodyPr>
          <a:lstStyle/>
          <a:p>
            <a:endParaRPr lang="en-US" dirty="0"/>
          </a:p>
          <a:p>
            <a:endParaRPr lang="en-US" dirty="0"/>
          </a:p>
          <a:p>
            <a:endParaRPr lang="en-US" dirty="0"/>
          </a:p>
          <a:p>
            <a:r>
              <a:rPr lang="en-US" dirty="0"/>
              <a:t>Descriptive and inferential statistics</a:t>
            </a:r>
          </a:p>
          <a:p>
            <a:pPr lvl="1"/>
            <a:r>
              <a:rPr lang="en-US" dirty="0"/>
              <a:t>{stats}, {psych}, {</a:t>
            </a:r>
            <a:r>
              <a:rPr lang="en-US" dirty="0" err="1"/>
              <a:t>summarytools</a:t>
            </a:r>
            <a:r>
              <a:rPr lang="en-US" dirty="0"/>
              <a:t>}</a:t>
            </a:r>
          </a:p>
          <a:p>
            <a:r>
              <a:rPr lang="en-US" dirty="0"/>
              <a:t>Machine learning</a:t>
            </a:r>
          </a:p>
          <a:p>
            <a:pPr lvl="1"/>
            <a:r>
              <a:rPr lang="en-US" dirty="0"/>
              <a:t>{</a:t>
            </a:r>
            <a:r>
              <a:rPr lang="en-US" dirty="0" err="1"/>
              <a:t>mlr</a:t>
            </a:r>
            <a:r>
              <a:rPr lang="en-US" dirty="0"/>
              <a:t>}*,  {caret}, {</a:t>
            </a:r>
            <a:r>
              <a:rPr lang="en-US" dirty="0" err="1"/>
              <a:t>nlme</a:t>
            </a:r>
            <a:r>
              <a:rPr lang="en-US" dirty="0"/>
              <a:t>}</a:t>
            </a:r>
          </a:p>
          <a:p>
            <a:r>
              <a:rPr lang="en-US" dirty="0"/>
              <a:t>Big data processing</a:t>
            </a:r>
          </a:p>
          <a:p>
            <a:pPr lvl="1"/>
            <a:r>
              <a:rPr lang="en-US" dirty="0"/>
              <a:t>Apache Spark and Hadoop interfaces</a:t>
            </a:r>
          </a:p>
          <a:p>
            <a:endParaRPr lang="en-US" dirty="0"/>
          </a:p>
          <a:p>
            <a:endParaRPr lang="en-US" dirty="0"/>
          </a:p>
          <a:p>
            <a:endParaRPr lang="en-US" dirty="0"/>
          </a:p>
        </p:txBody>
      </p:sp>
    </p:spTree>
    <p:extLst>
      <p:ext uri="{BB962C8B-B14F-4D97-AF65-F5344CB8AC3E}">
        <p14:creationId xmlns:p14="http://schemas.microsoft.com/office/powerpoint/2010/main" val="12473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2C65-903A-A94B-AF61-2BCD0F688E04}"/>
              </a:ext>
            </a:extLst>
          </p:cNvPr>
          <p:cNvSpPr>
            <a:spLocks noGrp="1"/>
          </p:cNvSpPr>
          <p:nvPr>
            <p:ph type="title"/>
          </p:nvPr>
        </p:nvSpPr>
        <p:spPr/>
        <p:txBody>
          <a:bodyPr/>
          <a:lstStyle/>
          <a:p>
            <a:r>
              <a:rPr lang="en-US" dirty="0"/>
              <a:t>R Quick Start</a:t>
            </a:r>
          </a:p>
        </p:txBody>
      </p:sp>
    </p:spTree>
    <p:extLst>
      <p:ext uri="{BB962C8B-B14F-4D97-AF65-F5344CB8AC3E}">
        <p14:creationId xmlns:p14="http://schemas.microsoft.com/office/powerpoint/2010/main" val="1716324385"/>
      </p:ext>
    </p:extLst>
  </p:cSld>
  <p:clrMapOvr>
    <a:masterClrMapping/>
  </p:clrMapOvr>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738</TotalTime>
  <Words>3310</Words>
  <Application>Microsoft Macintosh PowerPoint</Application>
  <PresentationFormat>Widescreen</PresentationFormat>
  <Paragraphs>311</Paragraphs>
  <Slides>30</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Rockwell</vt:lpstr>
      <vt:lpstr>Wingdings</vt:lpstr>
      <vt:lpstr>Atlas</vt:lpstr>
      <vt:lpstr>Introduction to  Data Science In R</vt:lpstr>
      <vt:lpstr>Presentation Overview</vt:lpstr>
      <vt:lpstr>R and Data Science</vt:lpstr>
      <vt:lpstr>R History</vt:lpstr>
      <vt:lpstr>R Cons</vt:lpstr>
      <vt:lpstr>Alternatives</vt:lpstr>
      <vt:lpstr>R Pros</vt:lpstr>
      <vt:lpstr>Analysis  with R</vt:lpstr>
      <vt:lpstr>R Quick Start</vt:lpstr>
      <vt:lpstr>Getting  Started  with R</vt:lpstr>
      <vt:lpstr>PowerPoint Presentation</vt:lpstr>
      <vt:lpstr>R Scripts and RMarkdown </vt:lpstr>
      <vt:lpstr>R Scripts and RMarkdown</vt:lpstr>
      <vt:lpstr>ImpoRtant Topics</vt:lpstr>
      <vt:lpstr>Simple  Syntax</vt:lpstr>
      <vt:lpstr>Simple  Syntax</vt:lpstr>
      <vt:lpstr>Infix  Operators</vt:lpstr>
      <vt:lpstr>Booleans</vt:lpstr>
      <vt:lpstr>Object Classes: Data Types</vt:lpstr>
      <vt:lpstr>Logicals</vt:lpstr>
      <vt:lpstr>Numeric: Doubles and Integers</vt:lpstr>
      <vt:lpstr>Characters</vt:lpstr>
      <vt:lpstr>Atomic  Hierarchy</vt:lpstr>
      <vt:lpstr>Factors</vt:lpstr>
      <vt:lpstr>Factors</vt:lpstr>
      <vt:lpstr>Checking Classes</vt:lpstr>
      <vt:lpstr>Functions</vt:lpstr>
      <vt:lpstr>Function Example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In R</dc:title>
  <dc:creator>Pat C</dc:creator>
  <cp:lastModifiedBy>Pat C</cp:lastModifiedBy>
  <cp:revision>31</cp:revision>
  <dcterms:created xsi:type="dcterms:W3CDTF">2020-08-16T22:31:56Z</dcterms:created>
  <dcterms:modified xsi:type="dcterms:W3CDTF">2020-08-17T22:34:45Z</dcterms:modified>
</cp:coreProperties>
</file>